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Georgia" panose="02040502050405020303" pitchFamily="18" charset="0"/>
      <p:regular r:id="rId28"/>
      <p:bold r:id="rId29"/>
      <p:italic r:id="rId30"/>
      <p:boldItalic r:id="rId31"/>
    </p:embeddedFont>
    <p:embeddedFont>
      <p:font typeface="Impact" panose="020B0806030902050204" pitchFamily="34" charset="0"/>
      <p:regular r:id="rId32"/>
    </p:embeddedFont>
    <p:embeddedFont>
      <p:font typeface="Abril Fatface" panose="020B0604020202020204" charset="0"/>
      <p:regular r:id="rId33"/>
    </p:embeddedFont>
    <p:embeddedFont>
      <p:font typeface="Roboto" panose="020B0604020202020204" charset="0"/>
      <p:regular r:id="rId34"/>
      <p:bold r:id="rId35"/>
      <p:italic r:id="rId36"/>
      <p:boldItalic r:id="rId37"/>
    </p:embeddedFont>
    <p:embeddedFont>
      <p:font typeface="Comic Sans MS" panose="030F0702030302020204" pitchFamily="66"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StiT+OX5rDAu5RaBnLUyJDvdx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618"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257079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253f3e81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253f3e81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f612577f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f612577f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206f1592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206f1592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21de8e5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21de8e5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206601c6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7206601c6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253f3e8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7253f3e8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253f3e81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253f3e81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253f3e81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253f3e81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206601c6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7206601c6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5400" algn="l" rtl="0">
              <a:lnSpc>
                <a:spcPct val="120000"/>
              </a:lnSpc>
              <a:spcBef>
                <a:spcPts val="0"/>
              </a:spcBef>
              <a:spcAft>
                <a:spcPts val="0"/>
              </a:spcAft>
              <a:buClr>
                <a:schemeClr val="dk1"/>
              </a:buClr>
              <a:buSzPts val="1100"/>
              <a:buFont typeface="Arial"/>
              <a:buNone/>
            </a:pPr>
            <a:r>
              <a:rPr lang="en-US" sz="1000">
                <a:solidFill>
                  <a:srgbClr val="38761D"/>
                </a:solidFill>
                <a:latin typeface="Impact"/>
                <a:ea typeface="Impact"/>
                <a:cs typeface="Impact"/>
                <a:sym typeface="Impact"/>
              </a:rPr>
              <a:t> All ESOL students should be logging into Imagine Learning for a complete session at least 3 times per week.  Please message me when you get only 0 or 1 red.  I will give you a shout out!  Shout out goes to Diaba Kebe, who has been working diligently.  She is the only kindergartener this week to be on.  I can’t wait to see who logs on next!  - Mrs. Walker</a:t>
            </a:r>
            <a:endParaRPr sz="1000">
              <a:solidFill>
                <a:srgbClr val="38761D"/>
              </a:solidFill>
              <a:latin typeface="Impact"/>
              <a:ea typeface="Impact"/>
              <a:cs typeface="Impact"/>
              <a:sym typeface="Impact"/>
            </a:endParaRPr>
          </a:p>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38761D"/>
                </a:solidFill>
                <a:latin typeface="Impact"/>
                <a:ea typeface="Impact"/>
                <a:cs typeface="Impact"/>
                <a:sym typeface="Impact"/>
              </a:rPr>
              <a:t>First grade ESOL students should log into their Imagine Learning accounts 3 times per week and complete a session each time.  Shout out goes to Alagie Fatty for logging in!</a:t>
            </a:r>
            <a:br>
              <a:rPr lang="en-US" sz="1200">
                <a:solidFill>
                  <a:srgbClr val="38761D"/>
                </a:solidFill>
                <a:latin typeface="Impact"/>
                <a:ea typeface="Impact"/>
                <a:cs typeface="Impact"/>
                <a:sym typeface="Impact"/>
              </a:rPr>
            </a:br>
            <a:endParaRPr sz="1200"/>
          </a:p>
        </p:txBody>
      </p:sp>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Please reiterate to your child that appropriate behavior must be maintained at all times in the Google Classroom platform including but not limited to Google chat.  Students are expected to complete live sessions in the morning with their teacher(s) and assignments independently throughout the remainder of the day.  There are work packets available for those students without computer access</a:t>
            </a: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Please reiterate to your child that appropriate behavior must be maintained at all times in the Google Classroom platform including but not limited to Google chat.  Students are expected to complete live sessions in the morning with their teacher(s) and assignments independently throughout the remainder of the day.  There are work packets available for those students without computer access.</a:t>
            </a:r>
            <a:endParaRPr/>
          </a:p>
        </p:txBody>
      </p:sp>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-Explain to parents when students have a QOTD. Students only have this on the days they do not have a live lesson. Teachers will use this information to determine who has logged in for the day and who has not.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-Explain that maintaining Husky pride is by having students be mindful that everything they type is still being monitored so they are not to engage in inappropriate conversations at all. </a:t>
            </a:r>
            <a:endParaRPr>
              <a:solidFill>
                <a:schemeClr val="dk1"/>
              </a:solidFill>
            </a:endParaRPr>
          </a:p>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18"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18"/>
          <p:cNvSpPr/>
          <p:nvPr/>
        </p:nvSpPr>
        <p:spPr>
          <a:xfrm>
            <a:off x="-15875" y="0"/>
            <a:ext cx="11683810"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8"/>
          <p:cNvSpPr/>
          <p:nvPr/>
        </p:nvSpPr>
        <p:spPr>
          <a:xfrm>
            <a:off x="0" y="4282257"/>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B2600C"/>
              </a:gs>
            </a:gsLst>
            <a:path path="circle">
              <a:fillToRect l="50000" t="50000" r="50000" b="50000"/>
            </a:path>
            <a:tileRect/>
          </a:gradFill>
          <a:ln>
            <a:noFill/>
          </a:ln>
        </p:spPr>
      </p:sp>
      <p:sp>
        <p:nvSpPr>
          <p:cNvPr id="20" name="Google Shape;20;p18"/>
          <p:cNvSpPr/>
          <p:nvPr/>
        </p:nvSpPr>
        <p:spPr>
          <a:xfrm>
            <a:off x="0" y="0"/>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B2600C"/>
              </a:gs>
            </a:gsLst>
            <a:path path="circle">
              <a:fillToRect l="50000" t="50000" r="50000" b="50000"/>
            </a:path>
            <a:tileRect/>
          </a:gradFill>
          <a:ln>
            <a:noFill/>
          </a:ln>
        </p:spPr>
      </p:sp>
      <p:sp>
        <p:nvSpPr>
          <p:cNvPr id="21" name="Google Shape;21;p18"/>
          <p:cNvSpPr/>
          <p:nvPr/>
        </p:nvSpPr>
        <p:spPr>
          <a:xfrm rot="-180000">
            <a:off x="-161800"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8"/>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accent1"/>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a:endParaRPr/>
          </a:p>
        </p:txBody>
      </p:sp>
      <p:sp>
        <p:nvSpPr>
          <p:cNvPr id="24" name="Google Shape;24;p18"/>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5400">
                <a:solidFill>
                  <a:srgbClr val="F8CC9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rot="-180000">
            <a:off x="-9144" y="4882896"/>
            <a:ext cx="4050792" cy="119786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rgbClr val="3F3F3F"/>
                </a:solidFill>
                <a:latin typeface="Impact"/>
                <a:ea typeface="Impact"/>
                <a:cs typeface="Impact"/>
                <a:sym typeface="Impact"/>
              </a:defRPr>
            </a:lvl1pPr>
            <a:lvl2pPr marL="0" lvl="1" indent="0" algn="ctr">
              <a:spcBef>
                <a:spcPts val="0"/>
              </a:spcBef>
              <a:buNone/>
              <a:defRPr sz="2400" b="0" i="0" u="none" strike="noStrike" cap="none">
                <a:solidFill>
                  <a:srgbClr val="3F3F3F"/>
                </a:solidFill>
                <a:latin typeface="Impact"/>
                <a:ea typeface="Impact"/>
                <a:cs typeface="Impact"/>
                <a:sym typeface="Impact"/>
              </a:defRPr>
            </a:lvl2pPr>
            <a:lvl3pPr marL="0" lvl="2" indent="0" algn="ctr">
              <a:spcBef>
                <a:spcPts val="0"/>
              </a:spcBef>
              <a:buNone/>
              <a:defRPr sz="2400" b="0" i="0" u="none" strike="noStrike" cap="none">
                <a:solidFill>
                  <a:srgbClr val="3F3F3F"/>
                </a:solidFill>
                <a:latin typeface="Impact"/>
                <a:ea typeface="Impact"/>
                <a:cs typeface="Impact"/>
                <a:sym typeface="Impact"/>
              </a:defRPr>
            </a:lvl3pPr>
            <a:lvl4pPr marL="0" lvl="3" indent="0" algn="ctr">
              <a:spcBef>
                <a:spcPts val="0"/>
              </a:spcBef>
              <a:buNone/>
              <a:defRPr sz="2400" b="0" i="0" u="none" strike="noStrike" cap="none">
                <a:solidFill>
                  <a:srgbClr val="3F3F3F"/>
                </a:solidFill>
                <a:latin typeface="Impact"/>
                <a:ea typeface="Impact"/>
                <a:cs typeface="Impact"/>
                <a:sym typeface="Impact"/>
              </a:defRPr>
            </a:lvl4pPr>
            <a:lvl5pPr marL="0" lvl="4" indent="0" algn="ctr">
              <a:spcBef>
                <a:spcPts val="0"/>
              </a:spcBef>
              <a:buNone/>
              <a:defRPr sz="2400" b="0" i="0" u="none" strike="noStrike" cap="none">
                <a:solidFill>
                  <a:srgbClr val="3F3F3F"/>
                </a:solidFill>
                <a:latin typeface="Impact"/>
                <a:ea typeface="Impact"/>
                <a:cs typeface="Impact"/>
                <a:sym typeface="Impact"/>
              </a:defRPr>
            </a:lvl5pPr>
            <a:lvl6pPr marL="0" lvl="5" indent="0" algn="ctr">
              <a:spcBef>
                <a:spcPts val="0"/>
              </a:spcBef>
              <a:buNone/>
              <a:defRPr sz="2400" b="0" i="0" u="none" strike="noStrike" cap="none">
                <a:solidFill>
                  <a:srgbClr val="3F3F3F"/>
                </a:solidFill>
                <a:latin typeface="Impact"/>
                <a:ea typeface="Impact"/>
                <a:cs typeface="Impact"/>
                <a:sym typeface="Impact"/>
              </a:defRPr>
            </a:lvl6pPr>
            <a:lvl7pPr marL="0" lvl="6" indent="0" algn="ctr">
              <a:spcBef>
                <a:spcPts val="0"/>
              </a:spcBef>
              <a:buNone/>
              <a:defRPr sz="2400" b="0" i="0" u="none" strike="noStrike" cap="none">
                <a:solidFill>
                  <a:srgbClr val="3F3F3F"/>
                </a:solidFill>
                <a:latin typeface="Impact"/>
                <a:ea typeface="Impact"/>
                <a:cs typeface="Impact"/>
                <a:sym typeface="Impact"/>
              </a:defRPr>
            </a:lvl7pPr>
            <a:lvl8pPr marL="0" lvl="7" indent="0" algn="ctr">
              <a:spcBef>
                <a:spcPts val="0"/>
              </a:spcBef>
              <a:buNone/>
              <a:defRPr sz="2400" b="0" i="0" u="none" strike="noStrike" cap="none">
                <a:solidFill>
                  <a:srgbClr val="3F3F3F"/>
                </a:solidFill>
                <a:latin typeface="Impact"/>
                <a:ea typeface="Impact"/>
                <a:cs typeface="Impact"/>
                <a:sym typeface="Impact"/>
              </a:defRPr>
            </a:lvl8pPr>
            <a:lvl9pPr marL="0" lvl="8" indent="0" algn="ctr">
              <a:spcBef>
                <a:spcPts val="0"/>
              </a:spcBef>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18"/>
          <p:cNvSpPr/>
          <p:nvPr/>
        </p:nvSpPr>
        <p:spPr>
          <a:xfrm rot="-180000">
            <a:off x="4221385" y="5111356"/>
            <a:ext cx="515386" cy="515386"/>
          </a:xfrm>
          <a:prstGeom prst="star5">
            <a:avLst>
              <a:gd name="adj" fmla="val 26693"/>
              <a:gd name="hf" fmla="val 105146"/>
              <a:gd name="vf" fmla="val 110557"/>
            </a:avLst>
          </a:prstGeom>
          <a:solidFill>
            <a:srgbClr val="F8CC9E">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7"/>
          <p:cNvSpPr txBox="1">
            <a:spLocks noGrp="1"/>
          </p:cNvSpPr>
          <p:nvPr>
            <p:ph type="title"/>
          </p:nvPr>
        </p:nvSpPr>
        <p:spPr>
          <a:xfrm>
            <a:off x="685800" y="685800"/>
            <a:ext cx="6345302"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7"/>
          <p:cNvSpPr>
            <a:spLocks noGrp="1"/>
          </p:cNvSpPr>
          <p:nvPr>
            <p:ph type="pic" idx="2"/>
          </p:nvPr>
        </p:nvSpPr>
        <p:spPr>
          <a:xfrm>
            <a:off x="7482362" y="0"/>
            <a:ext cx="3598146" cy="5071533"/>
          </a:xfrm>
          <a:prstGeom prst="rect">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82" name="Google Shape;82;p27"/>
          <p:cNvSpPr txBox="1">
            <a:spLocks noGrp="1"/>
          </p:cNvSpPr>
          <p:nvPr>
            <p:ph type="body" idx="1"/>
          </p:nvPr>
        </p:nvSpPr>
        <p:spPr>
          <a:xfrm>
            <a:off x="685801" y="2709052"/>
            <a:ext cx="6345301" cy="2362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3" name="Google Shape;83;p2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sp>
        <p:nvSpPr>
          <p:cNvPr id="87" name="Google Shape;87;p28"/>
          <p:cNvSpPr txBox="1">
            <a:spLocks noGrp="1"/>
          </p:cNvSpPr>
          <p:nvPr>
            <p:ph type="title"/>
          </p:nvPr>
        </p:nvSpPr>
        <p:spPr>
          <a:xfrm>
            <a:off x="685801" y="685800"/>
            <a:ext cx="10396902" cy="319490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8"/>
          <p:cNvSpPr txBox="1">
            <a:spLocks noGrp="1"/>
          </p:cNvSpPr>
          <p:nvPr>
            <p:ph type="body" idx="1"/>
          </p:nvPr>
        </p:nvSpPr>
        <p:spPr>
          <a:xfrm>
            <a:off x="685779" y="4106333"/>
            <a:ext cx="10394729" cy="127360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9" name="Google Shape;89;p2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2"/>
        <p:cNvGrpSpPr/>
        <p:nvPr/>
      </p:nvGrpSpPr>
      <p:grpSpPr>
        <a:xfrm>
          <a:off x="0" y="0"/>
          <a:ext cx="0" cy="0"/>
          <a:chOff x="0" y="0"/>
          <a:chExt cx="0" cy="0"/>
        </a:xfrm>
      </p:grpSpPr>
      <p:sp>
        <p:nvSpPr>
          <p:cNvPr id="93" name="Google Shape;93;p29"/>
          <p:cNvSpPr txBox="1">
            <a:spLocks noGrp="1"/>
          </p:cNvSpPr>
          <p:nvPr>
            <p:ph type="title"/>
          </p:nvPr>
        </p:nvSpPr>
        <p:spPr>
          <a:xfrm>
            <a:off x="1121732" y="685800"/>
            <a:ext cx="9525020" cy="29167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9"/>
          <p:cNvSpPr txBox="1">
            <a:spLocks noGrp="1"/>
          </p:cNvSpPr>
          <p:nvPr>
            <p:ph type="body" idx="1"/>
          </p:nvPr>
        </p:nvSpPr>
        <p:spPr>
          <a:xfrm>
            <a:off x="1550264" y="3610032"/>
            <a:ext cx="8667956" cy="377768"/>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SzPts val="2240"/>
              <a:buNone/>
              <a:defRPr sz="1400">
                <a:solidFill>
                  <a:srgbClr val="7F7F7F"/>
                </a:solidFill>
              </a:defRPr>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5" name="Google Shape;95;p29"/>
          <p:cNvSpPr txBox="1">
            <a:spLocks noGrp="1"/>
          </p:cNvSpPr>
          <p:nvPr>
            <p:ph type="body" idx="2"/>
          </p:nvPr>
        </p:nvSpPr>
        <p:spPr>
          <a:xfrm>
            <a:off x="685801" y="4106334"/>
            <a:ext cx="10396882" cy="126825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6" name="Google Shape;96;p2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29"/>
          <p:cNvSpPr txBox="1"/>
          <p:nvPr/>
        </p:nvSpPr>
        <p:spPr>
          <a:xfrm>
            <a:off x="685801" y="89262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a:p>
        </p:txBody>
      </p:sp>
      <p:sp>
        <p:nvSpPr>
          <p:cNvPr id="100" name="Google Shape;100;p29"/>
          <p:cNvSpPr txBox="1"/>
          <p:nvPr/>
        </p:nvSpPr>
        <p:spPr>
          <a:xfrm>
            <a:off x="10473083" y="292282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685800" y="1723854"/>
            <a:ext cx="10394707"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685800" y="4247468"/>
            <a:ext cx="10394707"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4" name="Google Shape;104;p3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7"/>
        <p:cNvGrpSpPr/>
        <p:nvPr/>
      </p:nvGrpSpPr>
      <p:grpSpPr>
        <a:xfrm>
          <a:off x="0" y="0"/>
          <a:ext cx="0" cy="0"/>
          <a:chOff x="0" y="0"/>
          <a:chExt cx="0" cy="0"/>
        </a:xfrm>
      </p:grpSpPr>
      <p:sp>
        <p:nvSpPr>
          <p:cNvPr id="108" name="Google Shape;108;p31"/>
          <p:cNvSpPr txBox="1">
            <a:spLocks noGrp="1"/>
          </p:cNvSpPr>
          <p:nvPr>
            <p:ph type="title"/>
          </p:nvPr>
        </p:nvSpPr>
        <p:spPr>
          <a:xfrm>
            <a:off x="685802" y="685800"/>
            <a:ext cx="10394706"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1"/>
          <p:cNvSpPr txBox="1">
            <a:spLocks noGrp="1"/>
          </p:cNvSpPr>
          <p:nvPr>
            <p:ph type="body" idx="1"/>
          </p:nvPr>
        </p:nvSpPr>
        <p:spPr>
          <a:xfrm>
            <a:off x="68580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0" name="Google Shape;110;p31"/>
          <p:cNvSpPr txBox="1">
            <a:spLocks noGrp="1"/>
          </p:cNvSpPr>
          <p:nvPr>
            <p:ph type="body" idx="2"/>
          </p:nvPr>
        </p:nvSpPr>
        <p:spPr>
          <a:xfrm>
            <a:off x="685802"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1" name="Google Shape;111;p31"/>
          <p:cNvSpPr txBox="1">
            <a:spLocks noGrp="1"/>
          </p:cNvSpPr>
          <p:nvPr>
            <p:ph type="body" idx="3"/>
          </p:nvPr>
        </p:nvSpPr>
        <p:spPr>
          <a:xfrm>
            <a:off x="423462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2" name="Google Shape;112;p31"/>
          <p:cNvSpPr txBox="1">
            <a:spLocks noGrp="1"/>
          </p:cNvSpPr>
          <p:nvPr>
            <p:ph type="body" idx="4"/>
          </p:nvPr>
        </p:nvSpPr>
        <p:spPr>
          <a:xfrm>
            <a:off x="4234621"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3" name="Google Shape;113;p31"/>
          <p:cNvSpPr txBox="1">
            <a:spLocks noGrp="1"/>
          </p:cNvSpPr>
          <p:nvPr>
            <p:ph type="body" idx="5"/>
          </p:nvPr>
        </p:nvSpPr>
        <p:spPr>
          <a:xfrm>
            <a:off x="7770380"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4" name="Google Shape;114;p31"/>
          <p:cNvSpPr txBox="1">
            <a:spLocks noGrp="1"/>
          </p:cNvSpPr>
          <p:nvPr>
            <p:ph type="body" idx="6"/>
          </p:nvPr>
        </p:nvSpPr>
        <p:spPr>
          <a:xfrm>
            <a:off x="7770380"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5" name="Google Shape;115;p3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2"/>
          <p:cNvSpPr txBox="1">
            <a:spLocks noGrp="1"/>
          </p:cNvSpPr>
          <p:nvPr>
            <p:ph type="body" idx="1"/>
          </p:nvPr>
        </p:nvSpPr>
        <p:spPr>
          <a:xfrm>
            <a:off x="69184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1" name="Google Shape;121;p32"/>
          <p:cNvSpPr>
            <a:spLocks noGrp="1"/>
          </p:cNvSpPr>
          <p:nvPr>
            <p:ph type="pic" idx="2"/>
          </p:nvPr>
        </p:nvSpPr>
        <p:spPr>
          <a:xfrm>
            <a:off x="685780" y="2063395"/>
            <a:ext cx="3310128" cy="1536725"/>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22" name="Google Shape;122;p32"/>
          <p:cNvSpPr txBox="1">
            <a:spLocks noGrp="1"/>
          </p:cNvSpPr>
          <p:nvPr>
            <p:ph type="body" idx="3"/>
          </p:nvPr>
        </p:nvSpPr>
        <p:spPr>
          <a:xfrm>
            <a:off x="691840" y="4389287"/>
            <a:ext cx="3310128" cy="9852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3" name="Google Shape;123;p32"/>
          <p:cNvSpPr txBox="1">
            <a:spLocks noGrp="1"/>
          </p:cNvSpPr>
          <p:nvPr>
            <p:ph type="body" idx="4"/>
          </p:nvPr>
        </p:nvSpPr>
        <p:spPr>
          <a:xfrm>
            <a:off x="423741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4" name="Google Shape;124;p32"/>
          <p:cNvSpPr>
            <a:spLocks noGrp="1"/>
          </p:cNvSpPr>
          <p:nvPr>
            <p:ph type="pic" idx="5"/>
          </p:nvPr>
        </p:nvSpPr>
        <p:spPr>
          <a:xfrm>
            <a:off x="4235999" y="2063395"/>
            <a:ext cx="3310128" cy="1535237"/>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25" name="Google Shape;125;p32"/>
          <p:cNvSpPr txBox="1">
            <a:spLocks noGrp="1"/>
          </p:cNvSpPr>
          <p:nvPr>
            <p:ph type="body" idx="6"/>
          </p:nvPr>
        </p:nvSpPr>
        <p:spPr>
          <a:xfrm>
            <a:off x="4235999" y="4389286"/>
            <a:ext cx="3310128" cy="985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6" name="Google Shape;126;p32"/>
          <p:cNvSpPr txBox="1">
            <a:spLocks noGrp="1"/>
          </p:cNvSpPr>
          <p:nvPr>
            <p:ph type="body" idx="7"/>
          </p:nvPr>
        </p:nvSpPr>
        <p:spPr>
          <a:xfrm>
            <a:off x="7768944"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7" name="Google Shape;127;p32"/>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28" name="Google Shape;128;p32"/>
          <p:cNvSpPr txBox="1">
            <a:spLocks noGrp="1"/>
          </p:cNvSpPr>
          <p:nvPr>
            <p:ph type="body" idx="9"/>
          </p:nvPr>
        </p:nvSpPr>
        <p:spPr>
          <a:xfrm>
            <a:off x="7768819" y="4389284"/>
            <a:ext cx="3310128" cy="98530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9" name="Google Shape;129;p3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3"/>
          <p:cNvSpPr txBox="1">
            <a:spLocks noGrp="1"/>
          </p:cNvSpPr>
          <p:nvPr>
            <p:ph type="body" idx="1"/>
          </p:nvPr>
        </p:nvSpPr>
        <p:spPr>
          <a:xfrm rot="5400000">
            <a:off x="4227558" y="-1478363"/>
            <a:ext cx="3311190" cy="10394707"/>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35" name="Google Shape;135;p3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34"/>
          <p:cNvSpPr txBox="1">
            <a:spLocks noGrp="1"/>
          </p:cNvSpPr>
          <p:nvPr>
            <p:ph type="title"/>
          </p:nvPr>
        </p:nvSpPr>
        <p:spPr>
          <a:xfrm rot="5400000">
            <a:off x="7603792" y="1897870"/>
            <a:ext cx="4688785" cy="22646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4"/>
          <p:cNvSpPr txBox="1">
            <a:spLocks noGrp="1"/>
          </p:cNvSpPr>
          <p:nvPr>
            <p:ph type="body" idx="1"/>
          </p:nvPr>
        </p:nvSpPr>
        <p:spPr>
          <a:xfrm rot="5400000">
            <a:off x="2293623" y="-922023"/>
            <a:ext cx="4688785" cy="7904431"/>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41" name="Google Shape;141;p3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1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685800" y="4106333"/>
            <a:ext cx="10394708" cy="588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a:spLocks noGrp="1"/>
          </p:cNvSpPr>
          <p:nvPr>
            <p:ph type="pic" idx="2"/>
          </p:nvPr>
        </p:nvSpPr>
        <p:spPr>
          <a:xfrm>
            <a:off x="685801" y="685799"/>
            <a:ext cx="10392513" cy="3194903"/>
          </a:xfrm>
          <a:prstGeom prst="rect">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37" name="Google Shape;37;p20"/>
          <p:cNvSpPr txBox="1">
            <a:spLocks noGrp="1"/>
          </p:cNvSpPr>
          <p:nvPr>
            <p:ph type="body" idx="1"/>
          </p:nvPr>
        </p:nvSpPr>
        <p:spPr>
          <a:xfrm>
            <a:off x="685780" y="4702923"/>
            <a:ext cx="10394728"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560"/>
              <a:buNone/>
              <a:defRPr sz="16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38" name="Google Shape;38;p2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685801" y="685800"/>
            <a:ext cx="10394707" cy="31934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685801" y="3742267"/>
            <a:ext cx="10394707" cy="16396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3200"/>
              <a:buNone/>
              <a:defRPr sz="2000">
                <a:solidFill>
                  <a:srgbClr val="7F7F7F"/>
                </a:solidFill>
              </a:defRPr>
            </a:lvl1pPr>
            <a:lvl2pPr marL="914400" lvl="1" indent="-228600" algn="l">
              <a:lnSpc>
                <a:spcPct val="120000"/>
              </a:lnSpc>
              <a:spcBef>
                <a:spcPts val="500"/>
              </a:spcBef>
              <a:spcAft>
                <a:spcPts val="0"/>
              </a:spcAft>
              <a:buSzPts val="3200"/>
              <a:buNone/>
              <a:defRPr sz="2000">
                <a:solidFill>
                  <a:srgbClr val="888888"/>
                </a:solidFill>
              </a:defRPr>
            </a:lvl2pPr>
            <a:lvl3pPr marL="1371600" lvl="2" indent="-228600" algn="l">
              <a:lnSpc>
                <a:spcPct val="120000"/>
              </a:lnSpc>
              <a:spcBef>
                <a:spcPts val="500"/>
              </a:spcBef>
              <a:spcAft>
                <a:spcPts val="0"/>
              </a:spcAft>
              <a:buSzPts val="2880"/>
              <a:buNone/>
              <a:defRPr sz="1800">
                <a:solidFill>
                  <a:srgbClr val="888888"/>
                </a:solidFill>
              </a:defRPr>
            </a:lvl3pPr>
            <a:lvl4pPr marL="1828800" lvl="3" indent="-228600" algn="l">
              <a:lnSpc>
                <a:spcPct val="120000"/>
              </a:lnSpc>
              <a:spcBef>
                <a:spcPts val="500"/>
              </a:spcBef>
              <a:spcAft>
                <a:spcPts val="0"/>
              </a:spcAft>
              <a:buSzPts val="2560"/>
              <a:buNone/>
              <a:defRPr sz="1600">
                <a:solidFill>
                  <a:srgbClr val="888888"/>
                </a:solidFill>
              </a:defRPr>
            </a:lvl4pPr>
            <a:lvl5pPr marL="2286000" lvl="4" indent="-228600" algn="l">
              <a:lnSpc>
                <a:spcPct val="120000"/>
              </a:lnSpc>
              <a:spcBef>
                <a:spcPts val="500"/>
              </a:spcBef>
              <a:spcAft>
                <a:spcPts val="0"/>
              </a:spcAft>
              <a:buSzPts val="2560"/>
              <a:buNone/>
              <a:defRPr sz="1600">
                <a:solidFill>
                  <a:srgbClr val="888888"/>
                </a:solidFill>
              </a:defRPr>
            </a:lvl5pPr>
            <a:lvl6pPr marL="2743200" lvl="5" indent="-228600" algn="l">
              <a:lnSpc>
                <a:spcPct val="120000"/>
              </a:lnSpc>
              <a:spcBef>
                <a:spcPts val="500"/>
              </a:spcBef>
              <a:spcAft>
                <a:spcPts val="0"/>
              </a:spcAft>
              <a:buSzPts val="2560"/>
              <a:buNone/>
              <a:defRPr sz="1600">
                <a:solidFill>
                  <a:srgbClr val="888888"/>
                </a:solidFill>
              </a:defRPr>
            </a:lvl6pPr>
            <a:lvl7pPr marL="3200400" lvl="6" indent="-228600" algn="l">
              <a:lnSpc>
                <a:spcPct val="120000"/>
              </a:lnSpc>
              <a:spcBef>
                <a:spcPts val="500"/>
              </a:spcBef>
              <a:spcAft>
                <a:spcPts val="0"/>
              </a:spcAft>
              <a:buSzPts val="2560"/>
              <a:buNone/>
              <a:defRPr sz="1600">
                <a:solidFill>
                  <a:srgbClr val="888888"/>
                </a:solidFill>
              </a:defRPr>
            </a:lvl7pPr>
            <a:lvl8pPr marL="3657600" lvl="7" indent="-228600" algn="l">
              <a:lnSpc>
                <a:spcPct val="120000"/>
              </a:lnSpc>
              <a:spcBef>
                <a:spcPts val="500"/>
              </a:spcBef>
              <a:spcAft>
                <a:spcPts val="0"/>
              </a:spcAft>
              <a:buSzPts val="2560"/>
              <a:buNone/>
              <a:defRPr sz="1600">
                <a:solidFill>
                  <a:srgbClr val="888888"/>
                </a:solidFill>
              </a:defRPr>
            </a:lvl8pPr>
            <a:lvl9pPr marL="4114800" lvl="8" indent="-228600" algn="l">
              <a:lnSpc>
                <a:spcPct val="120000"/>
              </a:lnSpc>
              <a:spcBef>
                <a:spcPts val="500"/>
              </a:spcBef>
              <a:spcAft>
                <a:spcPts val="0"/>
              </a:spcAft>
              <a:buSzPts val="2560"/>
              <a:buNone/>
              <a:defRPr sz="1600">
                <a:solidFill>
                  <a:srgbClr val="888888"/>
                </a:solidFill>
              </a:defRPr>
            </a:lvl9pPr>
          </a:lstStyle>
          <a:p>
            <a:endParaRPr/>
          </a:p>
        </p:txBody>
      </p:sp>
      <p:sp>
        <p:nvSpPr>
          <p:cNvPr id="44" name="Google Shape;44;p2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0" name="Google Shape;50;p22"/>
          <p:cNvSpPr txBox="1">
            <a:spLocks noGrp="1"/>
          </p:cNvSpPr>
          <p:nvPr>
            <p:ph type="body" idx="2"/>
          </p:nvPr>
        </p:nvSpPr>
        <p:spPr>
          <a:xfrm>
            <a:off x="5993971" y="2063396"/>
            <a:ext cx="5086538"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1" name="Google Shape;51;p2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918356" y="2063396"/>
            <a:ext cx="4856158"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7" name="Google Shape;57;p23"/>
          <p:cNvSpPr txBox="1">
            <a:spLocks noGrp="1"/>
          </p:cNvSpPr>
          <p:nvPr>
            <p:ph type="body" idx="2"/>
          </p:nvPr>
        </p:nvSpPr>
        <p:spPr>
          <a:xfrm>
            <a:off x="685802" y="2861733"/>
            <a:ext cx="5088712"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8" name="Google Shape;58;p23"/>
          <p:cNvSpPr txBox="1">
            <a:spLocks noGrp="1"/>
          </p:cNvSpPr>
          <p:nvPr>
            <p:ph type="body" idx="3"/>
          </p:nvPr>
        </p:nvSpPr>
        <p:spPr>
          <a:xfrm>
            <a:off x="6218191" y="2063396"/>
            <a:ext cx="4864491"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9" name="Google Shape;59;p23"/>
          <p:cNvSpPr txBox="1">
            <a:spLocks noGrp="1"/>
          </p:cNvSpPr>
          <p:nvPr>
            <p:ph type="body" idx="4"/>
          </p:nvPr>
        </p:nvSpPr>
        <p:spPr>
          <a:xfrm>
            <a:off x="5993969" y="2861733"/>
            <a:ext cx="5088713"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60" name="Google Shape;60;p2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2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a:off x="5046132" y="685800"/>
            <a:ext cx="6034375" cy="4688785"/>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75" name="Google Shape;75;p26"/>
          <p:cNvSpPr txBox="1">
            <a:spLocks noGrp="1"/>
          </p:cNvSpPr>
          <p:nvPr>
            <p:ph type="body" idx="2"/>
          </p:nvPr>
        </p:nvSpPr>
        <p:spPr>
          <a:xfrm>
            <a:off x="693642" y="2709052"/>
            <a:ext cx="4126861" cy="266553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76" name="Google Shape;76;p2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7" descr="Brickwork-HD-R1a.jpg"/>
          <p:cNvPicPr preferRelativeResize="0"/>
          <p:nvPr/>
        </p:nvPicPr>
        <p:blipFill rotWithShape="1">
          <a:blip r:embed="rId20">
            <a:alphaModFix/>
          </a:blip>
          <a:srcRect/>
          <a:stretch/>
        </p:blipFill>
        <p:spPr>
          <a:xfrm>
            <a:off x="0" y="0"/>
            <a:ext cx="12192000" cy="6858000"/>
          </a:xfrm>
          <a:prstGeom prst="rect">
            <a:avLst/>
          </a:prstGeom>
          <a:noFill/>
          <a:ln>
            <a:noFill/>
          </a:ln>
        </p:spPr>
      </p:pic>
      <p:grpSp>
        <p:nvGrpSpPr>
          <p:cNvPr id="7" name="Google Shape;7;p17"/>
          <p:cNvGrpSpPr/>
          <p:nvPr/>
        </p:nvGrpSpPr>
        <p:grpSpPr>
          <a:xfrm>
            <a:off x="-25397" y="0"/>
            <a:ext cx="12005350" cy="6644081"/>
            <a:chOff x="-25397" y="0"/>
            <a:chExt cx="12005350" cy="6644081"/>
          </a:xfrm>
        </p:grpSpPr>
        <p:sp>
          <p:nvSpPr>
            <p:cNvPr id="8" name="Google Shape;8;p17"/>
            <p:cNvSpPr/>
            <p:nvPr/>
          </p:nvSpPr>
          <p:spPr>
            <a:xfrm>
              <a:off x="1" y="0"/>
              <a:ext cx="11979952" cy="6644081"/>
            </a:xfrm>
            <a:prstGeom prst="rect">
              <a:avLst/>
            </a:prstGeom>
            <a:blipFill rotWithShape="1">
              <a:blip r:embed="rId19">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7"/>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7"/>
            <p:cNvSpPr/>
            <p:nvPr/>
          </p:nvSpPr>
          <p:spPr>
            <a:xfrm>
              <a:off x="1" y="5600215"/>
              <a:ext cx="11706512" cy="780581"/>
            </a:xfrm>
            <a:prstGeom prst="rect">
              <a:avLst/>
            </a:prstGeom>
            <a:gradFill>
              <a:gsLst>
                <a:gs pos="0">
                  <a:schemeClr val="accent1"/>
                </a:gs>
                <a:gs pos="34000">
                  <a:schemeClr val="accent1"/>
                </a:gs>
                <a:gs pos="100000">
                  <a:srgbClr val="B2600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7"/>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7"/>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3200" b="0" i="0" u="none" strike="noStrike" cap="none">
                <a:solidFill>
                  <a:srgbClr val="F8CC9E"/>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rgbClr val="F8CC9E"/>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F8CC9E"/>
                </a:solidFill>
                <a:latin typeface="Impact"/>
                <a:ea typeface="Impact"/>
                <a:cs typeface="Impact"/>
                <a:sym typeface="Impact"/>
              </a:defRPr>
            </a:lvl1pPr>
            <a:lvl2pPr marL="0" marR="0" lvl="1" indent="0" algn="ctr" rtl="0">
              <a:spcBef>
                <a:spcPts val="0"/>
              </a:spcBef>
              <a:buNone/>
              <a:defRPr sz="3200" b="0" i="0" u="none" strike="noStrike" cap="none">
                <a:solidFill>
                  <a:srgbClr val="F8CC9E"/>
                </a:solidFill>
                <a:latin typeface="Impact"/>
                <a:ea typeface="Impact"/>
                <a:cs typeface="Impact"/>
                <a:sym typeface="Impact"/>
              </a:defRPr>
            </a:lvl2pPr>
            <a:lvl3pPr marL="0" marR="0" lvl="2" indent="0" algn="ctr" rtl="0">
              <a:spcBef>
                <a:spcPts val="0"/>
              </a:spcBef>
              <a:buNone/>
              <a:defRPr sz="3200" b="0" i="0" u="none" strike="noStrike" cap="none">
                <a:solidFill>
                  <a:srgbClr val="F8CC9E"/>
                </a:solidFill>
                <a:latin typeface="Impact"/>
                <a:ea typeface="Impact"/>
                <a:cs typeface="Impact"/>
                <a:sym typeface="Impact"/>
              </a:defRPr>
            </a:lvl3pPr>
            <a:lvl4pPr marL="0" marR="0" lvl="3" indent="0" algn="ctr" rtl="0">
              <a:spcBef>
                <a:spcPts val="0"/>
              </a:spcBef>
              <a:buNone/>
              <a:defRPr sz="3200" b="0" i="0" u="none" strike="noStrike" cap="none">
                <a:solidFill>
                  <a:srgbClr val="F8CC9E"/>
                </a:solidFill>
                <a:latin typeface="Impact"/>
                <a:ea typeface="Impact"/>
                <a:cs typeface="Impact"/>
                <a:sym typeface="Impact"/>
              </a:defRPr>
            </a:lvl4pPr>
            <a:lvl5pPr marL="0" marR="0" lvl="4" indent="0" algn="ctr" rtl="0">
              <a:spcBef>
                <a:spcPts val="0"/>
              </a:spcBef>
              <a:buNone/>
              <a:defRPr sz="3200" b="0" i="0" u="none" strike="noStrike" cap="none">
                <a:solidFill>
                  <a:srgbClr val="F8CC9E"/>
                </a:solidFill>
                <a:latin typeface="Impact"/>
                <a:ea typeface="Impact"/>
                <a:cs typeface="Impact"/>
                <a:sym typeface="Impact"/>
              </a:defRPr>
            </a:lvl5pPr>
            <a:lvl6pPr marL="0" marR="0" lvl="5" indent="0" algn="ctr" rtl="0">
              <a:spcBef>
                <a:spcPts val="0"/>
              </a:spcBef>
              <a:buNone/>
              <a:defRPr sz="3200" b="0" i="0" u="none" strike="noStrike" cap="none">
                <a:solidFill>
                  <a:srgbClr val="F8CC9E"/>
                </a:solidFill>
                <a:latin typeface="Impact"/>
                <a:ea typeface="Impact"/>
                <a:cs typeface="Impact"/>
                <a:sym typeface="Impact"/>
              </a:defRPr>
            </a:lvl6pPr>
            <a:lvl7pPr marL="0" marR="0" lvl="6" indent="0" algn="ctr" rtl="0">
              <a:spcBef>
                <a:spcPts val="0"/>
              </a:spcBef>
              <a:buNone/>
              <a:defRPr sz="3200" b="0" i="0" u="none" strike="noStrike" cap="none">
                <a:solidFill>
                  <a:srgbClr val="F8CC9E"/>
                </a:solidFill>
                <a:latin typeface="Impact"/>
                <a:ea typeface="Impact"/>
                <a:cs typeface="Impact"/>
                <a:sym typeface="Impact"/>
              </a:defRPr>
            </a:lvl7pPr>
            <a:lvl8pPr marL="0" marR="0" lvl="7" indent="0" algn="ctr" rtl="0">
              <a:spcBef>
                <a:spcPts val="0"/>
              </a:spcBef>
              <a:buNone/>
              <a:defRPr sz="3200" b="0" i="0" u="none" strike="noStrike" cap="none">
                <a:solidFill>
                  <a:srgbClr val="F8CC9E"/>
                </a:solidFill>
                <a:latin typeface="Impact"/>
                <a:ea typeface="Impact"/>
                <a:cs typeface="Impact"/>
                <a:sym typeface="Impact"/>
              </a:defRPr>
            </a:lvl8pPr>
            <a:lvl9pPr marL="0" marR="0" lvl="8" indent="0" algn="ctr" rtl="0">
              <a:spcBef>
                <a:spcPts val="0"/>
              </a:spcBef>
              <a:buNone/>
              <a:defRPr sz="3200" b="0" i="0" u="none" strike="noStrike" cap="none">
                <a:solidFill>
                  <a:srgbClr val="F8CC9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forms.gle/WhxpLKs9zXLPt6HK6"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withcauses.org/" TargetMode="External"/><Relationship Id="rId3" Type="http://schemas.openxmlformats.org/officeDocument/2006/relationships/hyperlink" Target="https://everyoneon.org/" TargetMode="External"/><Relationship Id="rId7" Type="http://schemas.openxmlformats.org/officeDocument/2006/relationships/hyperlink" Target="http://www.komputers4rkids.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theonitfoundation.org/" TargetMode="External"/><Relationship Id="rId5" Type="http://schemas.openxmlformats.org/officeDocument/2006/relationships/hyperlink" Target="https://www.computerswithcauses.org/application.htm" TargetMode="External"/><Relationship Id="rId4" Type="http://schemas.openxmlformats.org/officeDocument/2006/relationships/hyperlink" Target="https://www.pcsforpeople.org/eligibility/" TargetMode="External"/><Relationship Id="rId9" Type="http://schemas.openxmlformats.org/officeDocument/2006/relationships/hyperlink" Target="https://ctac-nh.org/node/12"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stories.audible.com/start-listen" TargetMode="External"/><Relationship Id="rId3" Type="http://schemas.openxmlformats.org/officeDocument/2006/relationships/hyperlink" Target="http://www.internetessentials.com/COVID19" TargetMode="External"/><Relationship Id="rId7" Type="http://schemas.openxmlformats.org/officeDocument/2006/relationships/hyperlink" Target="http://r20.rs6.net/tn.jsp?f=001OzgoK8ye7Kedocbj6phcieXstdfbZ0oCJyOpQGl4TIyUPGBT-1jkBDaFa3uC6zb99NCLYEMOxpxJqmnFp8It3eLkoFryXqeYSUFmisiAYCyZHXHAnVk0DcIjFLck_im8p9J9dStUyXho3uSEOs5U3g==&amp;c=5jAvawWldTToTuSWZniWhuczNr5TFZcoGzrEqtHVA39wvXXKrsz9aw==&amp;ch=rZDM90y4MLS1_D9lOE691__udKLigvhVhoJ-nhtGt9sFu-DxxjfLIw=="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kids.britannica.com/" TargetMode="External"/><Relationship Id="rId5" Type="http://schemas.openxmlformats.org/officeDocument/2006/relationships/hyperlink" Target="https://www.storylineonline.net/library/" TargetMode="External"/><Relationship Id="rId10" Type="http://schemas.openxmlformats.org/officeDocument/2006/relationships/hyperlink" Target="http://www.abcmouse.com/" TargetMode="External"/><Relationship Id="rId4" Type="http://schemas.openxmlformats.org/officeDocument/2006/relationships/hyperlink" Target="https://www.khanacademy.org/" TargetMode="External"/><Relationship Id="rId9" Type="http://schemas.openxmlformats.org/officeDocument/2006/relationships/hyperlink" Target="mailto:interpreter@clayton.k12.ga.u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chmekia.tate@clayton.k12.ga.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evaehconsultingllc.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teppingstonesinterventionservices.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amhsa.gov/find-help/national-helplin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georgiacollaborative.com/providers/georgia-crisis-and-access-line-gcal/" TargetMode="External"/><Relationship Id="rId4" Type="http://schemas.openxmlformats.org/officeDocument/2006/relationships/hyperlink" Target="https://www.suicidepreventionlifelin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rika.cuttray@clayton.k12.ga.u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mailto:schmekia.tate@clayton.k12.ga.us" TargetMode="External"/><Relationship Id="rId5" Type="http://schemas.openxmlformats.org/officeDocument/2006/relationships/hyperlink" Target="mailto:brianna.lewis@clayton.k12.ga.us" TargetMode="External"/><Relationship Id="rId4" Type="http://schemas.openxmlformats.org/officeDocument/2006/relationships/hyperlink" Target="mailto:nicholas.frutiger@clayton.k12.ga.u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coronavirus/2019-ncov/communication/factsheet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unitedwayatlanta.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orms.gle/WhxpLKs9zXLPt6HK6"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etepic.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accent1"/>
              </a:buClr>
              <a:buSzPts val="8000"/>
              <a:buFont typeface="Impact"/>
              <a:buNone/>
            </a:pPr>
            <a:r>
              <a:rPr lang="en-US"/>
              <a:t>PARENT INFORMATIONAL FORUM</a:t>
            </a:r>
            <a:endParaRPr/>
          </a:p>
        </p:txBody>
      </p:sp>
      <p:sp>
        <p:nvSpPr>
          <p:cNvPr id="149" name="Google Shape;149;p1"/>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p>
            <a:pPr marL="0" lvl="0" indent="0" algn="r" rtl="0">
              <a:lnSpc>
                <a:spcPct val="120000"/>
              </a:lnSpc>
              <a:spcBef>
                <a:spcPts val="0"/>
              </a:spcBef>
              <a:spcAft>
                <a:spcPts val="0"/>
              </a:spcAft>
              <a:buSzPts val="4480"/>
              <a:buNone/>
            </a:pPr>
            <a:r>
              <a:rPr lang="en-US"/>
              <a:t>FOR PROJECT COVID 19 SCHOOL CLOSING ~ KING ELEMENTARY SCHOOL</a:t>
            </a:r>
            <a:endParaRPr/>
          </a:p>
        </p:txBody>
      </p:sp>
      <p:sp>
        <p:nvSpPr>
          <p:cNvPr id="150" name="Google Shape;150;p1"/>
          <p:cNvSpPr txBox="1"/>
          <p:nvPr/>
        </p:nvSpPr>
        <p:spPr>
          <a:xfrm rot="-191759">
            <a:off x="6361611" y="4572000"/>
            <a:ext cx="4885509" cy="9233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dk1"/>
                </a:solidFill>
                <a:latin typeface="Impact"/>
                <a:ea typeface="Impact"/>
                <a:cs typeface="Impact"/>
                <a:sym typeface="Impact"/>
              </a:rPr>
              <a:t>Hosted by the Circle of Support Team</a:t>
            </a:r>
            <a:endParaRPr/>
          </a:p>
          <a:p>
            <a:pPr marL="0" marR="0" lvl="0" indent="0" algn="r" rtl="0">
              <a:spcBef>
                <a:spcPts val="0"/>
              </a:spcBef>
              <a:spcAft>
                <a:spcPts val="0"/>
              </a:spcAft>
              <a:buNone/>
            </a:pPr>
            <a:endParaRPr sz="1800" b="0" i="0" u="none" strike="noStrike" cap="none">
              <a:solidFill>
                <a:schemeClr val="dk1"/>
              </a:solidFill>
              <a:latin typeface="Impact"/>
              <a:ea typeface="Impact"/>
              <a:cs typeface="Impact"/>
              <a:sym typeface="Impact"/>
            </a:endParaRPr>
          </a:p>
          <a:p>
            <a:pPr marL="0" marR="0" lvl="0" indent="0" algn="r" rtl="0">
              <a:spcBef>
                <a:spcPts val="0"/>
              </a:spcBef>
              <a:spcAft>
                <a:spcPts val="0"/>
              </a:spcAft>
              <a:buNone/>
            </a:pPr>
            <a:r>
              <a:rPr lang="en-US" sz="1800" b="0" i="0" u="none" strike="noStrike" cap="none">
                <a:solidFill>
                  <a:schemeClr val="dk1"/>
                </a:solidFill>
                <a:latin typeface="Impact"/>
                <a:ea typeface="Impact"/>
                <a:cs typeface="Impact"/>
                <a:sym typeface="Impact"/>
              </a:rPr>
              <a:t>Carl Jackson, Principal</a:t>
            </a:r>
            <a:endParaRPr sz="1800" b="0" i="0" u="none" strike="noStrike" cap="none">
              <a:solidFill>
                <a:schemeClr val="dk1"/>
              </a:solidFill>
              <a:latin typeface="Impact"/>
              <a:ea typeface="Impact"/>
              <a:cs typeface="Impact"/>
              <a:sym typeface="Impact"/>
            </a:endParaRPr>
          </a:p>
        </p:txBody>
      </p:sp>
      <p:pic>
        <p:nvPicPr>
          <p:cNvPr id="151" name="Google Shape;151;p1"/>
          <p:cNvPicPr preferRelativeResize="0"/>
          <p:nvPr/>
        </p:nvPicPr>
        <p:blipFill>
          <a:blip r:embed="rId3">
            <a:alphaModFix/>
          </a:blip>
          <a:stretch>
            <a:fillRect/>
          </a:stretch>
        </p:blipFill>
        <p:spPr>
          <a:xfrm>
            <a:off x="10" y="5663725"/>
            <a:ext cx="960540" cy="1194275"/>
          </a:xfrm>
          <a:prstGeom prst="rect">
            <a:avLst/>
          </a:prstGeom>
          <a:noFill/>
          <a:ln>
            <a:noFill/>
          </a:ln>
        </p:spPr>
      </p:pic>
      <p:sp>
        <p:nvSpPr>
          <p:cNvPr id="152" name="Google Shape;152;p1"/>
          <p:cNvSpPr txBox="1"/>
          <p:nvPr/>
        </p:nvSpPr>
        <p:spPr>
          <a:xfrm>
            <a:off x="975350" y="5752275"/>
            <a:ext cx="3732900" cy="641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1600" u="sng">
                <a:solidFill>
                  <a:srgbClr val="FFFFFF"/>
                </a:solidFill>
                <a:hlinkClick r:id="rId4"/>
              </a:rPr>
              <a:t>https://forms.gle/WhxpLKs9zXLPt6HK6</a:t>
            </a:r>
            <a:r>
              <a:rPr lang="en-US" sz="1600">
                <a:solidFill>
                  <a:srgbClr val="FFFFFF"/>
                </a:solidFill>
              </a:rPr>
              <a:t>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7253f3e818_3_0"/>
          <p:cNvSpPr txBox="1">
            <a:spLocks noGrp="1"/>
          </p:cNvSpPr>
          <p:nvPr>
            <p:ph type="title"/>
          </p:nvPr>
        </p:nvSpPr>
        <p:spPr>
          <a:xfrm>
            <a:off x="685801" y="685800"/>
            <a:ext cx="10396800" cy="115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GIFTED Expectations </a:t>
            </a:r>
            <a:endParaRPr/>
          </a:p>
        </p:txBody>
      </p:sp>
      <p:sp>
        <p:nvSpPr>
          <p:cNvPr id="216" name="Google Shape;216;g7253f3e818_3_0"/>
          <p:cNvSpPr txBox="1">
            <a:spLocks noGrp="1"/>
          </p:cNvSpPr>
          <p:nvPr>
            <p:ph type="body" idx="1"/>
          </p:nvPr>
        </p:nvSpPr>
        <p:spPr>
          <a:xfrm>
            <a:off x="685800" y="1942750"/>
            <a:ext cx="10394700" cy="3725700"/>
          </a:xfrm>
          <a:prstGeom prst="rect">
            <a:avLst/>
          </a:prstGeom>
        </p:spPr>
        <p:txBody>
          <a:bodyPr spcFirstLastPara="1" wrap="square" lIns="91425" tIns="45700" rIns="91425" bIns="45700" anchor="ctr" anchorCtr="0">
            <a:noAutofit/>
          </a:bodyPr>
          <a:lstStyle/>
          <a:p>
            <a:pPr marL="457200" lvl="0" indent="-355600" algn="l" rtl="0">
              <a:spcBef>
                <a:spcPts val="0"/>
              </a:spcBef>
              <a:spcAft>
                <a:spcPts val="0"/>
              </a:spcAft>
              <a:buClr>
                <a:srgbClr val="000000"/>
              </a:buClr>
              <a:buSzPts val="2000"/>
              <a:buFont typeface="Abril Fatface"/>
              <a:buChar char="•"/>
            </a:pPr>
            <a:r>
              <a:rPr lang="en-US">
                <a:solidFill>
                  <a:srgbClr val="000000"/>
                </a:solidFill>
                <a:latin typeface="Abril Fatface"/>
                <a:ea typeface="Abril Fatface"/>
                <a:cs typeface="Abril Fatface"/>
                <a:sym typeface="Abril Fatface"/>
              </a:rPr>
              <a:t> All scholars should be logging into Google classroom. Assignments are posted daily. </a:t>
            </a:r>
            <a:endParaRPr>
              <a:solidFill>
                <a:srgbClr val="000000"/>
              </a:solidFill>
              <a:latin typeface="Abril Fatface"/>
              <a:ea typeface="Abril Fatface"/>
              <a:cs typeface="Abril Fatface"/>
              <a:sym typeface="Abril Fatface"/>
            </a:endParaRPr>
          </a:p>
          <a:p>
            <a:pPr marL="457200" lvl="0" indent="-355600" algn="l" rtl="0">
              <a:spcBef>
                <a:spcPts val="0"/>
              </a:spcBef>
              <a:spcAft>
                <a:spcPts val="0"/>
              </a:spcAft>
              <a:buClr>
                <a:srgbClr val="000000"/>
              </a:buClr>
              <a:buSzPts val="2000"/>
              <a:buFont typeface="Abril Fatface"/>
              <a:buChar char="•"/>
            </a:pPr>
            <a:r>
              <a:rPr lang="en-US">
                <a:solidFill>
                  <a:srgbClr val="000000"/>
                </a:solidFill>
                <a:latin typeface="Abril Fatface"/>
                <a:ea typeface="Abril Fatface"/>
                <a:cs typeface="Abril Fatface"/>
                <a:sym typeface="Abril Fatface"/>
              </a:rPr>
              <a:t>Assignments are posted according to the day scholars regularly attend gifted class. High Potential assignments are only posted on Monday mornings.  </a:t>
            </a:r>
            <a:endParaRPr>
              <a:solidFill>
                <a:srgbClr val="000000"/>
              </a:solidFill>
              <a:latin typeface="Abril Fatface"/>
              <a:ea typeface="Abril Fatface"/>
              <a:cs typeface="Abril Fatface"/>
              <a:sym typeface="Abril Fatface"/>
            </a:endParaRPr>
          </a:p>
          <a:p>
            <a:pPr marL="457200" lvl="0" indent="-355600" algn="l" rtl="0">
              <a:spcBef>
                <a:spcPts val="0"/>
              </a:spcBef>
              <a:spcAft>
                <a:spcPts val="0"/>
              </a:spcAft>
              <a:buClr>
                <a:srgbClr val="000000"/>
              </a:buClr>
              <a:buSzPts val="2000"/>
              <a:buFont typeface="Abril Fatface"/>
              <a:buChar char="•"/>
            </a:pPr>
            <a:r>
              <a:rPr lang="en-US">
                <a:solidFill>
                  <a:srgbClr val="000000"/>
                </a:solidFill>
                <a:latin typeface="Abril Fatface"/>
                <a:ea typeface="Abril Fatface"/>
                <a:cs typeface="Abril Fatface"/>
                <a:sym typeface="Abril Fatface"/>
              </a:rPr>
              <a:t>Please use Fridays to catch up on any assignments which have not been completed for the week. </a:t>
            </a:r>
            <a:endParaRPr>
              <a:solidFill>
                <a:srgbClr val="000000"/>
              </a:solidFill>
              <a:latin typeface="Abril Fatface"/>
              <a:ea typeface="Abril Fatface"/>
              <a:cs typeface="Abril Fatface"/>
              <a:sym typeface="Abril Fatface"/>
            </a:endParaRPr>
          </a:p>
          <a:p>
            <a:pPr marL="457200" lvl="0" indent="-355600" algn="l" rtl="0">
              <a:spcBef>
                <a:spcPts val="0"/>
              </a:spcBef>
              <a:spcAft>
                <a:spcPts val="0"/>
              </a:spcAft>
              <a:buClr>
                <a:srgbClr val="000000"/>
              </a:buClr>
              <a:buSzPts val="2000"/>
              <a:buFont typeface="Abril Fatface"/>
              <a:buChar char="•"/>
            </a:pPr>
            <a:r>
              <a:rPr lang="en-US">
                <a:solidFill>
                  <a:srgbClr val="000000"/>
                </a:solidFill>
                <a:latin typeface="Abril Fatface"/>
                <a:ea typeface="Abril Fatface"/>
                <a:cs typeface="Abril Fatface"/>
                <a:sym typeface="Abril Fatface"/>
              </a:rPr>
              <a:t>I have began co-teaching with the scholars homeroom each to eliminate some of the stress of having assignments for Gifted and academic class. I am joining teachers’ live lessons to co-teach and will continue throughout the digital learning days.</a:t>
            </a:r>
            <a:endParaRPr>
              <a:solidFill>
                <a:srgbClr val="000000"/>
              </a:solidFill>
              <a:latin typeface="Abril Fatface"/>
              <a:ea typeface="Abril Fatface"/>
              <a:cs typeface="Abril Fatface"/>
              <a:sym typeface="Abril Fatface"/>
            </a:endParaRPr>
          </a:p>
          <a:p>
            <a:pPr marL="457200" lvl="0" indent="-355600" algn="l" rtl="0">
              <a:spcBef>
                <a:spcPts val="0"/>
              </a:spcBef>
              <a:spcAft>
                <a:spcPts val="0"/>
              </a:spcAft>
              <a:buClr>
                <a:srgbClr val="000000"/>
              </a:buClr>
              <a:buSzPts val="2000"/>
              <a:buFont typeface="Abril Fatface"/>
              <a:buChar char="•"/>
            </a:pPr>
            <a:r>
              <a:rPr lang="en-US">
                <a:solidFill>
                  <a:srgbClr val="000000"/>
                </a:solidFill>
                <a:latin typeface="Abril Fatface"/>
                <a:ea typeface="Abril Fatface"/>
                <a:cs typeface="Abril Fatface"/>
                <a:sym typeface="Abril Fatface"/>
              </a:rPr>
              <a:t>Email me any questions. </a:t>
            </a:r>
            <a:endParaRPr>
              <a:solidFill>
                <a:srgbClr val="000000"/>
              </a:solidFill>
              <a:latin typeface="Abril Fatface"/>
              <a:ea typeface="Abril Fatface"/>
              <a:cs typeface="Abril Fatface"/>
              <a:sym typeface="Abril Fatface"/>
            </a:endParaRPr>
          </a:p>
          <a:p>
            <a:pPr marL="0" lvl="0" indent="0" algn="l" rtl="0">
              <a:spcBef>
                <a:spcPts val="10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7f612577f1_0_2"/>
          <p:cNvSpPr txBox="1">
            <a:spLocks noGrp="1"/>
          </p:cNvSpPr>
          <p:nvPr>
            <p:ph type="title"/>
          </p:nvPr>
        </p:nvSpPr>
        <p:spPr>
          <a:xfrm>
            <a:off x="685801" y="685800"/>
            <a:ext cx="10396800" cy="115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ESOL Expectations</a:t>
            </a:r>
            <a:endParaRPr/>
          </a:p>
        </p:txBody>
      </p:sp>
      <p:sp>
        <p:nvSpPr>
          <p:cNvPr id="222" name="Google Shape;222;g7f612577f1_0_2"/>
          <p:cNvSpPr txBox="1">
            <a:spLocks noGrp="1"/>
          </p:cNvSpPr>
          <p:nvPr>
            <p:ph type="body" idx="1"/>
          </p:nvPr>
        </p:nvSpPr>
        <p:spPr>
          <a:xfrm>
            <a:off x="685800" y="2063396"/>
            <a:ext cx="10394700" cy="3311100"/>
          </a:xfrm>
          <a:prstGeom prst="rect">
            <a:avLst/>
          </a:prstGeom>
        </p:spPr>
        <p:txBody>
          <a:bodyPr spcFirstLastPara="1" wrap="square" lIns="91425" tIns="45700" rIns="91425" bIns="45700" anchor="ctr" anchorCtr="0">
            <a:noAutofit/>
          </a:bodyPr>
          <a:lstStyle/>
          <a:p>
            <a:pPr marL="457200" lvl="0" indent="-381000" algn="l" rtl="0">
              <a:spcBef>
                <a:spcPts val="0"/>
              </a:spcBef>
              <a:spcAft>
                <a:spcPts val="0"/>
              </a:spcAft>
              <a:buClr>
                <a:srgbClr val="000000"/>
              </a:buClr>
              <a:buSzPts val="2400"/>
              <a:buFont typeface="Abril Fatface"/>
              <a:buChar char="•"/>
            </a:pPr>
            <a:r>
              <a:rPr lang="en-US" sz="2400">
                <a:solidFill>
                  <a:srgbClr val="000000"/>
                </a:solidFill>
                <a:latin typeface="Abril Fatface"/>
                <a:ea typeface="Abril Fatface"/>
                <a:cs typeface="Abril Fatface"/>
                <a:sym typeface="Abril Fatface"/>
              </a:rPr>
              <a:t> All ESOL students should be logging into Imagine Learning for a complete session at least 3 times per week.  </a:t>
            </a:r>
            <a:endParaRPr sz="2400">
              <a:solidFill>
                <a:srgbClr val="000000"/>
              </a:solidFill>
              <a:latin typeface="Abril Fatface"/>
              <a:ea typeface="Abril Fatface"/>
              <a:cs typeface="Abril Fatface"/>
              <a:sym typeface="Abril Fatface"/>
            </a:endParaRPr>
          </a:p>
          <a:p>
            <a:pPr marL="457200" lvl="0" indent="-381000" algn="l" rtl="0">
              <a:spcBef>
                <a:spcPts val="0"/>
              </a:spcBef>
              <a:spcAft>
                <a:spcPts val="0"/>
              </a:spcAft>
              <a:buClr>
                <a:srgbClr val="000000"/>
              </a:buClr>
              <a:buSzPts val="2400"/>
              <a:buFont typeface="Abril Fatface"/>
              <a:buChar char="•"/>
            </a:pPr>
            <a:r>
              <a:rPr lang="en-US" sz="2400">
                <a:solidFill>
                  <a:srgbClr val="000000"/>
                </a:solidFill>
                <a:latin typeface="Abril Fatface"/>
                <a:ea typeface="Abril Fatface"/>
                <a:cs typeface="Abril Fatface"/>
                <a:sym typeface="Abril Fatface"/>
              </a:rPr>
              <a:t>Please message me when you get only 0 or 1 red.  I will give you a shout out!  Shout out goes to Diaba Kebe, who has been working diligently.  She is the only kindergartener this week to be on.  </a:t>
            </a:r>
            <a:endParaRPr sz="2400">
              <a:solidFill>
                <a:srgbClr val="000000"/>
              </a:solidFill>
              <a:latin typeface="Abril Fatface"/>
              <a:ea typeface="Abril Fatface"/>
              <a:cs typeface="Abril Fatface"/>
              <a:sym typeface="Abril Fatface"/>
            </a:endParaRPr>
          </a:p>
          <a:p>
            <a:pPr marL="457200" lvl="0" indent="-381000" algn="l" rtl="0">
              <a:spcBef>
                <a:spcPts val="0"/>
              </a:spcBef>
              <a:spcAft>
                <a:spcPts val="0"/>
              </a:spcAft>
              <a:buClr>
                <a:srgbClr val="000000"/>
              </a:buClr>
              <a:buSzPts val="2400"/>
              <a:buFont typeface="Abril Fatface"/>
              <a:buChar char="•"/>
            </a:pPr>
            <a:r>
              <a:rPr lang="en-US" sz="2400">
                <a:solidFill>
                  <a:srgbClr val="000000"/>
                </a:solidFill>
                <a:latin typeface="Abril Fatface"/>
                <a:ea typeface="Abril Fatface"/>
                <a:cs typeface="Abril Fatface"/>
                <a:sym typeface="Abril Fatface"/>
              </a:rPr>
              <a:t>I can’t wait to see who logs on next!  - Mrs. Walker</a:t>
            </a:r>
            <a:endParaRPr sz="2400">
              <a:solidFill>
                <a:srgbClr val="000000"/>
              </a:solidFill>
              <a:latin typeface="Abril Fatface"/>
              <a:ea typeface="Abril Fatface"/>
              <a:cs typeface="Abril Fatface"/>
              <a:sym typeface="Abril Fatface"/>
            </a:endParaRPr>
          </a:p>
          <a:p>
            <a:pPr marL="0" lvl="0" indent="0" algn="l" rtl="0">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DES EXPECTATIONS</a:t>
            </a:r>
            <a:endParaRPr/>
          </a:p>
        </p:txBody>
      </p:sp>
      <p:sp>
        <p:nvSpPr>
          <p:cNvPr id="228" name="Google Shape;228;p11"/>
          <p:cNvSpPr txBox="1">
            <a:spLocks noGrp="1"/>
          </p:cNvSpPr>
          <p:nvPr>
            <p:ph type="body" idx="1"/>
          </p:nvPr>
        </p:nvSpPr>
        <p:spPr>
          <a:xfrm>
            <a:off x="685800" y="1563125"/>
            <a:ext cx="10394700" cy="4421700"/>
          </a:xfrm>
          <a:prstGeom prst="rect">
            <a:avLst/>
          </a:prstGeom>
          <a:noFill/>
          <a:ln>
            <a:noFill/>
          </a:ln>
        </p:spPr>
        <p:txBody>
          <a:bodyPr spcFirstLastPara="1" wrap="square" lIns="91425" tIns="45700" rIns="91425" bIns="45700" anchor="ctr" anchorCtr="0">
            <a:normAutofit/>
          </a:bodyPr>
          <a:lstStyle/>
          <a:p>
            <a:pPr marL="228600" lvl="0" indent="0" algn="l" rtl="0">
              <a:lnSpc>
                <a:spcPct val="120000"/>
              </a:lnSpc>
              <a:spcBef>
                <a:spcPts val="0"/>
              </a:spcBef>
              <a:spcAft>
                <a:spcPts val="0"/>
              </a:spcAft>
              <a:buClr>
                <a:schemeClr val="dk1"/>
              </a:buClr>
              <a:buSzPts val="1100"/>
              <a:buFont typeface="Arial"/>
              <a:buNone/>
            </a:pPr>
            <a:r>
              <a:rPr lang="en-US" sz="2400">
                <a:latin typeface="Arial"/>
                <a:ea typeface="Arial"/>
                <a:cs typeface="Arial"/>
                <a:sym typeface="Arial"/>
              </a:rPr>
              <a:t>The Individualized Education Program (IEP) is a written statement that serves as the framework for determining the meaning of the term a free appropriate public education (FAPE) in the least restrictive environment (LRE), a term frequently referenced in the Individuals with Disabilities Education Act (IDEA).</a:t>
            </a:r>
            <a:endParaRPr sz="2400">
              <a:latin typeface="Arial"/>
              <a:ea typeface="Arial"/>
              <a:cs typeface="Arial"/>
              <a:sym typeface="Arial"/>
            </a:endParaRPr>
          </a:p>
          <a:p>
            <a:pPr marL="228600" lvl="0" indent="0" algn="l" rtl="0">
              <a:lnSpc>
                <a:spcPct val="120000"/>
              </a:lnSpc>
              <a:spcBef>
                <a:spcPts val="0"/>
              </a:spcBef>
              <a:spcAft>
                <a:spcPts val="0"/>
              </a:spcAft>
              <a:buClr>
                <a:schemeClr val="dk1"/>
              </a:buClr>
              <a:buSzPts val="1100"/>
              <a:buFont typeface="Arial"/>
              <a:buNone/>
            </a:pPr>
            <a:r>
              <a:rPr lang="en-US" sz="2400">
                <a:latin typeface="Arial"/>
                <a:ea typeface="Arial"/>
                <a:cs typeface="Arial"/>
                <a:sym typeface="Arial"/>
              </a:rPr>
              <a:t>IEPs must be developed, revised, and reviewed annually in a meeting with required participants. The IEP must be in effect at the beginning of each school year. The IEP may be reviewed more than once a year if the parent or the local educational agency (LEA) requests a review.</a:t>
            </a:r>
            <a:endParaRPr sz="2400">
              <a:latin typeface="Arial"/>
              <a:ea typeface="Arial"/>
              <a:cs typeface="Arial"/>
              <a:sym typeface="Arial"/>
            </a:endParaRPr>
          </a:p>
          <a:p>
            <a:pPr marL="228600" lvl="0" indent="-25400" algn="l" rtl="0">
              <a:lnSpc>
                <a:spcPct val="120000"/>
              </a:lnSpc>
              <a:spcBef>
                <a:spcPts val="0"/>
              </a:spcBef>
              <a:spcAft>
                <a:spcPts val="0"/>
              </a:spcAft>
              <a:buSzPts val="3200"/>
              <a:buNone/>
            </a:pPr>
            <a:endParaRPr/>
          </a:p>
        </p:txBody>
      </p:sp>
      <p:sp>
        <p:nvSpPr>
          <p:cNvPr id="229" name="Google Shape;229;p11"/>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Baker</a:t>
            </a:r>
            <a:endParaRPr>
              <a:latin typeface="Impact"/>
              <a:ea typeface="Impact"/>
              <a:cs typeface="Impact"/>
              <a:sym typeface="Impac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7206f15929_0_1"/>
          <p:cNvSpPr txBox="1">
            <a:spLocks noGrp="1"/>
          </p:cNvSpPr>
          <p:nvPr>
            <p:ph type="title"/>
          </p:nvPr>
        </p:nvSpPr>
        <p:spPr>
          <a:xfrm>
            <a:off x="599425" y="497050"/>
            <a:ext cx="8124300" cy="115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DES Expectations</a:t>
            </a:r>
            <a:endParaRPr/>
          </a:p>
        </p:txBody>
      </p:sp>
      <p:sp>
        <p:nvSpPr>
          <p:cNvPr id="235" name="Google Shape;235;g7206f15929_0_1"/>
          <p:cNvSpPr txBox="1">
            <a:spLocks noGrp="1"/>
          </p:cNvSpPr>
          <p:nvPr>
            <p:ph type="body" idx="1"/>
          </p:nvPr>
        </p:nvSpPr>
        <p:spPr>
          <a:xfrm>
            <a:off x="685800" y="1591275"/>
            <a:ext cx="10394700" cy="4534500"/>
          </a:xfrm>
          <a:prstGeom prst="rect">
            <a:avLst/>
          </a:prstGeom>
        </p:spPr>
        <p:txBody>
          <a:bodyPr spcFirstLastPara="1" wrap="square" lIns="91425" tIns="45700" rIns="91425" bIns="45700" anchor="ctr" anchorCtr="0">
            <a:noAutofit/>
          </a:bodyPr>
          <a:lstStyle/>
          <a:p>
            <a:pPr marL="457200" lvl="0" indent="0" algn="ctr" rtl="0">
              <a:lnSpc>
                <a:spcPct val="120000"/>
              </a:lnSpc>
              <a:spcBef>
                <a:spcPts val="1000"/>
              </a:spcBef>
              <a:spcAft>
                <a:spcPts val="0"/>
              </a:spcAft>
              <a:buClr>
                <a:schemeClr val="dk1"/>
              </a:buClr>
              <a:buSzPts val="1100"/>
              <a:buFont typeface="Arial"/>
              <a:buNone/>
            </a:pPr>
            <a:r>
              <a:rPr lang="en-US" sz="2800">
                <a:solidFill>
                  <a:srgbClr val="7F7F7F"/>
                </a:solidFill>
              </a:rPr>
              <a:t>DES Faculty</a:t>
            </a:r>
            <a:endParaRPr sz="2800">
              <a:solidFill>
                <a:srgbClr val="7F7F7F"/>
              </a:solidFill>
            </a:endParaRPr>
          </a:p>
          <a:p>
            <a:pPr marL="457200" lvl="0" indent="0" algn="l" rtl="0">
              <a:lnSpc>
                <a:spcPct val="120000"/>
              </a:lnSpc>
              <a:spcBef>
                <a:spcPts val="1000"/>
              </a:spcBef>
              <a:spcAft>
                <a:spcPts val="0"/>
              </a:spcAft>
              <a:buClr>
                <a:schemeClr val="dk1"/>
              </a:buClr>
              <a:buSzPts val="1100"/>
              <a:buFont typeface="Arial"/>
              <a:buNone/>
            </a:pPr>
            <a:r>
              <a:rPr lang="en-US">
                <a:solidFill>
                  <a:srgbClr val="7F7F7F"/>
                </a:solidFill>
              </a:rPr>
              <a:t>Mrs. Vivian Lawrence (MOID) 2-5                             Ms. Sherry Brantley (MOID) K – 2</a:t>
            </a:r>
            <a:endParaRPr>
              <a:solidFill>
                <a:srgbClr val="7F7F7F"/>
              </a:solidFill>
            </a:endParaRPr>
          </a:p>
          <a:p>
            <a:pPr marL="457200" lvl="0" indent="0" algn="l" rtl="0">
              <a:lnSpc>
                <a:spcPct val="120000"/>
              </a:lnSpc>
              <a:spcBef>
                <a:spcPts val="1000"/>
              </a:spcBef>
              <a:spcAft>
                <a:spcPts val="0"/>
              </a:spcAft>
              <a:buClr>
                <a:schemeClr val="dk1"/>
              </a:buClr>
              <a:buSzPts val="1100"/>
              <a:buFont typeface="Arial"/>
              <a:buNone/>
            </a:pPr>
            <a:r>
              <a:rPr lang="en-US">
                <a:solidFill>
                  <a:srgbClr val="7F7F7F"/>
                </a:solidFill>
              </a:rPr>
              <a:t>Ms. Shantel Banks (SSBC) 1 – 3                                	Mr. Ameen Muhammad (SSBC) 4 – 5</a:t>
            </a:r>
            <a:endParaRPr>
              <a:solidFill>
                <a:srgbClr val="7F7F7F"/>
              </a:solidFill>
            </a:endParaRPr>
          </a:p>
          <a:p>
            <a:pPr marL="457200" lvl="0" indent="0" algn="l" rtl="0">
              <a:lnSpc>
                <a:spcPct val="120000"/>
              </a:lnSpc>
              <a:spcBef>
                <a:spcPts val="1000"/>
              </a:spcBef>
              <a:spcAft>
                <a:spcPts val="0"/>
              </a:spcAft>
              <a:buClr>
                <a:schemeClr val="dk1"/>
              </a:buClr>
              <a:buSzPts val="1100"/>
              <a:buFont typeface="Arial"/>
              <a:buNone/>
            </a:pPr>
            <a:r>
              <a:rPr lang="en-US">
                <a:solidFill>
                  <a:srgbClr val="7F7F7F"/>
                </a:solidFill>
              </a:rPr>
              <a:t>Ms. Alvina Christian (interrelated) K - 3           	Mr. Reginald Baker (Interrelated) 3 – 5</a:t>
            </a:r>
            <a:endParaRPr>
              <a:solidFill>
                <a:srgbClr val="7F7F7F"/>
              </a:solidFill>
            </a:endParaRPr>
          </a:p>
          <a:p>
            <a:pPr marL="457200" lvl="0" indent="0" algn="l" rtl="0">
              <a:lnSpc>
                <a:spcPct val="120000"/>
              </a:lnSpc>
              <a:spcBef>
                <a:spcPts val="1000"/>
              </a:spcBef>
              <a:spcAft>
                <a:spcPts val="0"/>
              </a:spcAft>
              <a:buClr>
                <a:schemeClr val="dk1"/>
              </a:buClr>
              <a:buSzPts val="1100"/>
              <a:buFont typeface="Arial"/>
              <a:buNone/>
            </a:pPr>
            <a:r>
              <a:rPr lang="en-US" sz="2800">
                <a:solidFill>
                  <a:srgbClr val="7F7F7F"/>
                </a:solidFill>
              </a:rPr>
              <a:t>Email address:  first name of teacher.last name@clayton.k12.ga.us</a:t>
            </a:r>
            <a:endParaRPr sz="2800">
              <a:solidFill>
                <a:srgbClr val="7F7F7F"/>
              </a:solidFill>
            </a:endParaRPr>
          </a:p>
          <a:p>
            <a:pPr marL="25400" lvl="0" indent="0" algn="l" rtl="0">
              <a:lnSpc>
                <a:spcPct val="120000"/>
              </a:lnSpc>
              <a:spcBef>
                <a:spcPts val="1000"/>
              </a:spcBef>
              <a:spcAft>
                <a:spcPts val="0"/>
              </a:spcAft>
              <a:buClr>
                <a:schemeClr val="dk1"/>
              </a:buClr>
              <a:buSzPts val="1100"/>
              <a:buFont typeface="Arial"/>
              <a:buNone/>
            </a:pPr>
            <a:r>
              <a:rPr lang="en-US" sz="3200" b="1">
                <a:solidFill>
                  <a:srgbClr val="7F7F7F"/>
                </a:solidFill>
                <a:highlight>
                  <a:srgbClr val="000080"/>
                </a:highlight>
              </a:rPr>
              <a:t>Will provide daily support to students in Google classroom as well as interactive live video and email.</a:t>
            </a:r>
            <a:endParaRPr sz="3200" b="1">
              <a:solidFill>
                <a:srgbClr val="7F7F7F"/>
              </a:solidFill>
              <a:highlight>
                <a:srgbClr val="000080"/>
              </a:highlight>
            </a:endParaRPr>
          </a:p>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txBox="1">
            <a:spLocks noGrp="1"/>
          </p:cNvSpPr>
          <p:nvPr>
            <p:ph type="title"/>
          </p:nvPr>
        </p:nvSpPr>
        <p:spPr>
          <a:xfrm>
            <a:off x="684713" y="476825"/>
            <a:ext cx="10396800" cy="11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latin typeface="Abril Fatface"/>
                <a:ea typeface="Abril Fatface"/>
                <a:cs typeface="Abril Fatface"/>
                <a:sym typeface="Abril Fatface"/>
              </a:rPr>
              <a:t>PARENTS’ ROLE</a:t>
            </a:r>
            <a:endParaRPr>
              <a:latin typeface="Abril Fatface"/>
              <a:ea typeface="Abril Fatface"/>
              <a:cs typeface="Abril Fatface"/>
              <a:sym typeface="Abril Fatface"/>
            </a:endParaRPr>
          </a:p>
        </p:txBody>
      </p:sp>
      <p:sp>
        <p:nvSpPr>
          <p:cNvPr id="241" name="Google Shape;241;p12"/>
          <p:cNvSpPr txBox="1">
            <a:spLocks noGrp="1"/>
          </p:cNvSpPr>
          <p:nvPr>
            <p:ph type="body" idx="1"/>
          </p:nvPr>
        </p:nvSpPr>
        <p:spPr>
          <a:xfrm>
            <a:off x="685775" y="2329346"/>
            <a:ext cx="10394700" cy="3311100"/>
          </a:xfrm>
          <a:prstGeom prst="rect">
            <a:avLst/>
          </a:prstGeom>
          <a:noFill/>
          <a:ln>
            <a:noFill/>
          </a:ln>
        </p:spPr>
        <p:txBody>
          <a:bodyPr spcFirstLastPara="1" wrap="square" lIns="91425" tIns="45700" rIns="91425" bIns="45700" anchor="ctr" anchorCtr="0">
            <a:normAutofit/>
          </a:bodyPr>
          <a:lstStyle/>
          <a:p>
            <a:pPr marL="457200" lvl="0" indent="-411480" algn="l" rtl="0">
              <a:lnSpc>
                <a:spcPct val="120000"/>
              </a:lnSpc>
              <a:spcBef>
                <a:spcPts val="0"/>
              </a:spcBef>
              <a:spcAft>
                <a:spcPts val="0"/>
              </a:spcAft>
              <a:buSzPts val="2880"/>
              <a:buFont typeface="Georgia"/>
              <a:buChar char="●"/>
            </a:pPr>
            <a:r>
              <a:rPr lang="en-US" b="1">
                <a:latin typeface="Georgia"/>
                <a:ea typeface="Georgia"/>
                <a:cs typeface="Georgia"/>
                <a:sym typeface="Georgia"/>
              </a:rPr>
              <a:t>Make a schedule for your student</a:t>
            </a:r>
            <a:endParaRPr b="1">
              <a:latin typeface="Georgia"/>
              <a:ea typeface="Georgia"/>
              <a:cs typeface="Georgia"/>
              <a:sym typeface="Georgia"/>
            </a:endParaRPr>
          </a:p>
          <a:p>
            <a:pPr marL="457200" lvl="0" indent="-411480" algn="l" rtl="0">
              <a:lnSpc>
                <a:spcPct val="120000"/>
              </a:lnSpc>
              <a:spcBef>
                <a:spcPts val="0"/>
              </a:spcBef>
              <a:spcAft>
                <a:spcPts val="0"/>
              </a:spcAft>
              <a:buSzPts val="2880"/>
              <a:buFont typeface="Georgia"/>
              <a:buChar char="●"/>
            </a:pPr>
            <a:r>
              <a:rPr lang="en-US" b="1">
                <a:latin typeface="Georgia"/>
                <a:ea typeface="Georgia"/>
                <a:cs typeface="Georgia"/>
                <a:sym typeface="Georgia"/>
              </a:rPr>
              <a:t>Try to wake your student up everyday at the same time each morning and get to bed at a reasonable time every night</a:t>
            </a:r>
            <a:endParaRPr b="1">
              <a:latin typeface="Georgia"/>
              <a:ea typeface="Georgia"/>
              <a:cs typeface="Georgia"/>
              <a:sym typeface="Georgia"/>
            </a:endParaRPr>
          </a:p>
          <a:p>
            <a:pPr marL="457200" lvl="0" indent="-411480" algn="l" rtl="0">
              <a:lnSpc>
                <a:spcPct val="120000"/>
              </a:lnSpc>
              <a:spcBef>
                <a:spcPts val="0"/>
              </a:spcBef>
              <a:spcAft>
                <a:spcPts val="0"/>
              </a:spcAft>
              <a:buSzPts val="2880"/>
              <a:buFont typeface="Georgia"/>
              <a:buChar char="●"/>
            </a:pPr>
            <a:r>
              <a:rPr lang="en-US" b="1">
                <a:latin typeface="Georgia"/>
                <a:ea typeface="Georgia"/>
                <a:cs typeface="Georgia"/>
                <a:sym typeface="Georgia"/>
              </a:rPr>
              <a:t>Set aside a special space with materials needed to complete assignments</a:t>
            </a:r>
            <a:endParaRPr b="1">
              <a:latin typeface="Georgia"/>
              <a:ea typeface="Georgia"/>
              <a:cs typeface="Georgia"/>
              <a:sym typeface="Georgia"/>
            </a:endParaRPr>
          </a:p>
          <a:p>
            <a:pPr marL="457200" lvl="0" indent="-411480" algn="l" rtl="0">
              <a:lnSpc>
                <a:spcPct val="120000"/>
              </a:lnSpc>
              <a:spcBef>
                <a:spcPts val="0"/>
              </a:spcBef>
              <a:spcAft>
                <a:spcPts val="0"/>
              </a:spcAft>
              <a:buSzPts val="2880"/>
              <a:buFont typeface="Georgia"/>
              <a:buChar char="●"/>
            </a:pPr>
            <a:r>
              <a:rPr lang="en-US" b="1">
                <a:latin typeface="Georgia"/>
                <a:ea typeface="Georgia"/>
                <a:cs typeface="Georgia"/>
                <a:sym typeface="Georgia"/>
              </a:rPr>
              <a:t>Express an interest in  your students’ assignments and let them know it’s important they continue learning </a:t>
            </a:r>
            <a:endParaRPr b="1">
              <a:latin typeface="Georgia"/>
              <a:ea typeface="Georgia"/>
              <a:cs typeface="Georgia"/>
              <a:sym typeface="Georgia"/>
            </a:endParaRPr>
          </a:p>
          <a:p>
            <a:pPr marL="457200" lvl="0" indent="-411480" algn="l" rtl="0">
              <a:lnSpc>
                <a:spcPct val="120000"/>
              </a:lnSpc>
              <a:spcBef>
                <a:spcPts val="0"/>
              </a:spcBef>
              <a:spcAft>
                <a:spcPts val="0"/>
              </a:spcAft>
              <a:buSzPts val="2880"/>
              <a:buFont typeface="Georgia"/>
              <a:buChar char="●"/>
            </a:pPr>
            <a:r>
              <a:rPr lang="en-US" b="1">
                <a:latin typeface="Georgia"/>
                <a:ea typeface="Georgia"/>
                <a:cs typeface="Georgia"/>
                <a:sym typeface="Georgia"/>
              </a:rPr>
              <a:t>Contact your child’s teacher if  you have any questions</a:t>
            </a:r>
            <a:endParaRPr b="1">
              <a:latin typeface="Georgia"/>
              <a:ea typeface="Georgia"/>
              <a:cs typeface="Georgia"/>
              <a:sym typeface="Georgia"/>
            </a:endParaRPr>
          </a:p>
          <a:p>
            <a:pPr marL="457200" lvl="0" indent="-411480" algn="l" rtl="0">
              <a:lnSpc>
                <a:spcPct val="120000"/>
              </a:lnSpc>
              <a:spcBef>
                <a:spcPts val="0"/>
              </a:spcBef>
              <a:spcAft>
                <a:spcPts val="0"/>
              </a:spcAft>
              <a:buSzPts val="2880"/>
              <a:buFont typeface="Georgia"/>
              <a:buChar char="●"/>
            </a:pPr>
            <a:r>
              <a:rPr lang="en-US" b="1">
                <a:latin typeface="Georgia"/>
                <a:ea typeface="Georgia"/>
                <a:cs typeface="Georgia"/>
                <a:sym typeface="Georgia"/>
              </a:rPr>
              <a:t>Read with your child at least 30 minutes daily</a:t>
            </a:r>
            <a:endParaRPr b="1">
              <a:latin typeface="Georgia"/>
              <a:ea typeface="Georgia"/>
              <a:cs typeface="Georgia"/>
              <a:sym typeface="Georgia"/>
            </a:endParaRPr>
          </a:p>
          <a:p>
            <a:pPr marL="228600" lvl="0" indent="-25400" algn="l" rtl="0">
              <a:lnSpc>
                <a:spcPct val="120000"/>
              </a:lnSpc>
              <a:spcBef>
                <a:spcPts val="0"/>
              </a:spcBef>
              <a:spcAft>
                <a:spcPts val="0"/>
              </a:spcAft>
              <a:buSzPts val="3200"/>
              <a:buNone/>
            </a:pPr>
            <a:r>
              <a:rPr lang="en-US"/>
              <a:t>  </a:t>
            </a:r>
            <a:endParaRPr/>
          </a:p>
          <a:p>
            <a:pPr marL="228600" lvl="0" indent="-25400" algn="l" rtl="0">
              <a:lnSpc>
                <a:spcPct val="120000"/>
              </a:lnSpc>
              <a:spcBef>
                <a:spcPts val="0"/>
              </a:spcBef>
              <a:spcAft>
                <a:spcPts val="0"/>
              </a:spcAft>
              <a:buSzPts val="3200"/>
              <a:buNone/>
            </a:pPr>
            <a:endParaRPr/>
          </a:p>
        </p:txBody>
      </p:sp>
      <p:pic>
        <p:nvPicPr>
          <p:cNvPr id="242" name="Google Shape;242;p12"/>
          <p:cNvPicPr preferRelativeResize="0"/>
          <p:nvPr/>
        </p:nvPicPr>
        <p:blipFill>
          <a:blip r:embed="rId3">
            <a:alphaModFix/>
          </a:blip>
          <a:stretch>
            <a:fillRect/>
          </a:stretch>
        </p:blipFill>
        <p:spPr>
          <a:xfrm>
            <a:off x="11080500" y="0"/>
            <a:ext cx="1111500" cy="1381963"/>
          </a:xfrm>
          <a:prstGeom prst="rect">
            <a:avLst/>
          </a:prstGeom>
          <a:noFill/>
          <a:ln>
            <a:noFill/>
          </a:ln>
        </p:spPr>
      </p:pic>
      <p:sp>
        <p:nvSpPr>
          <p:cNvPr id="243" name="Google Shape;243;p12"/>
          <p:cNvSpPr txBox="1"/>
          <p:nvPr/>
        </p:nvSpPr>
        <p:spPr>
          <a:xfrm>
            <a:off x="10838125" y="61332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Nzinga</a:t>
            </a:r>
            <a:endParaRPr>
              <a:latin typeface="Impact"/>
              <a:ea typeface="Impact"/>
              <a:cs typeface="Impact"/>
              <a:sym typeface="Impac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721de8e580_0_0"/>
          <p:cNvSpPr txBox="1">
            <a:spLocks noGrp="1"/>
          </p:cNvSpPr>
          <p:nvPr>
            <p:ph type="title"/>
          </p:nvPr>
        </p:nvSpPr>
        <p:spPr>
          <a:xfrm>
            <a:off x="10972801" y="1399025"/>
            <a:ext cx="108600" cy="52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9" name="Google Shape;249;g721de8e580_0_0"/>
          <p:cNvSpPr txBox="1">
            <a:spLocks noGrp="1"/>
          </p:cNvSpPr>
          <p:nvPr>
            <p:ph type="body" idx="1"/>
          </p:nvPr>
        </p:nvSpPr>
        <p:spPr>
          <a:xfrm>
            <a:off x="685800" y="2063396"/>
            <a:ext cx="10394700" cy="33111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u="sng">
                <a:solidFill>
                  <a:srgbClr val="1155CC"/>
                </a:solidFill>
                <a:latin typeface="Georgia"/>
                <a:ea typeface="Georgia"/>
                <a:cs typeface="Georgia"/>
                <a:sym typeface="Georgia"/>
                <a:hlinkClick r:id="rId3"/>
              </a:rPr>
              <a:t>Everyone On</a:t>
            </a:r>
            <a:endParaRPr sz="1200" b="1" u="sng">
              <a:solidFill>
                <a:srgbClr val="1155CC"/>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1200">
                <a:solidFill>
                  <a:srgbClr val="4D4D4D"/>
                </a:solidFill>
                <a:latin typeface="Georgia"/>
                <a:ea typeface="Georgia"/>
                <a:cs typeface="Georgia"/>
                <a:sym typeface="Georgia"/>
              </a:rPr>
              <a:t>EveryoneOn is a non-profit organization that provides free or low-cost internet services and computers to low-income families. Simply click 'Find Offers" and click in the boxes that apply to you and your family. The website will then populate with all internet and pc offers. </a:t>
            </a:r>
            <a:endParaRPr sz="1200">
              <a:solidFill>
                <a:srgbClr val="4D4D4D"/>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r>
              <a:rPr lang="en-US" sz="1200" b="1">
                <a:solidFill>
                  <a:srgbClr val="222222"/>
                </a:solidFill>
                <a:latin typeface="Georgia"/>
                <a:ea typeface="Georgia"/>
                <a:cs typeface="Georgia"/>
                <a:sym typeface="Georgia"/>
              </a:rPr>
              <a:t>PCs for People</a:t>
            </a:r>
            <a:endParaRPr sz="1200" b="1">
              <a:solidFill>
                <a:srgbClr val="222222"/>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1200" u="sng">
                <a:solidFill>
                  <a:srgbClr val="1C9DD8"/>
                </a:solidFill>
                <a:latin typeface="Georgia"/>
                <a:ea typeface="Georgia"/>
                <a:cs typeface="Georgia"/>
                <a:sym typeface="Georgia"/>
                <a:hlinkClick r:id="rId4"/>
              </a:rPr>
              <a:t>PCs for People</a:t>
            </a:r>
            <a:r>
              <a:rPr lang="en-US" sz="1200">
                <a:solidFill>
                  <a:srgbClr val="222222"/>
                </a:solidFill>
                <a:latin typeface="Georgia"/>
                <a:ea typeface="Georgia"/>
                <a:cs typeface="Georgia"/>
                <a:sym typeface="Georgia"/>
              </a:rPr>
              <a:t> is a national, nonprofit organization that has provided over 174,000 individuals with PCs by recycling donated computers.  While you can get a computer online, you will be required to provide a photo ID and eligibility document dated within last six months.</a:t>
            </a:r>
            <a:endParaRPr sz="1200">
              <a:solidFill>
                <a:srgbClr val="222222"/>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r>
              <a:rPr lang="en-US" sz="1200" b="1">
                <a:solidFill>
                  <a:srgbClr val="222222"/>
                </a:solidFill>
                <a:latin typeface="Georgia"/>
                <a:ea typeface="Georgia"/>
                <a:cs typeface="Georgia"/>
                <a:sym typeface="Georgia"/>
              </a:rPr>
              <a:t>Computers With Causes</a:t>
            </a:r>
            <a:endParaRPr sz="1200" b="1">
              <a:solidFill>
                <a:srgbClr val="222222"/>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1200" u="sng">
                <a:solidFill>
                  <a:srgbClr val="1C9DD8"/>
                </a:solidFill>
                <a:latin typeface="Georgia"/>
                <a:ea typeface="Georgia"/>
                <a:cs typeface="Georgia"/>
                <a:sym typeface="Georgia"/>
                <a:hlinkClick r:id="rId5"/>
              </a:rPr>
              <a:t>Computers with Causes</a:t>
            </a:r>
            <a:r>
              <a:rPr lang="en-US" sz="1200">
                <a:solidFill>
                  <a:srgbClr val="222222"/>
                </a:solidFill>
                <a:latin typeface="Georgia"/>
                <a:ea typeface="Georgia"/>
                <a:cs typeface="Georgia"/>
                <a:sym typeface="Georgia"/>
              </a:rPr>
              <a:t> offers free computers to families that meet their eligibility requirements.  This is a need-based program which requires you to complete a contact form and describe your need. </a:t>
            </a:r>
            <a:endParaRPr sz="1200">
              <a:solidFill>
                <a:srgbClr val="222222"/>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r>
              <a:rPr lang="en-US" sz="1200" b="1">
                <a:solidFill>
                  <a:srgbClr val="222222"/>
                </a:solidFill>
                <a:latin typeface="Georgia"/>
                <a:ea typeface="Georgia"/>
                <a:cs typeface="Georgia"/>
                <a:sym typeface="Georgia"/>
              </a:rPr>
              <a:t>The On It Foundation</a:t>
            </a:r>
            <a:endParaRPr sz="1200" b="1">
              <a:solidFill>
                <a:srgbClr val="222222"/>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1200" u="sng">
                <a:solidFill>
                  <a:srgbClr val="1C9DD8"/>
                </a:solidFill>
                <a:latin typeface="Georgia"/>
                <a:ea typeface="Georgia"/>
                <a:cs typeface="Georgia"/>
                <a:sym typeface="Georgia"/>
                <a:hlinkClick r:id="rId6"/>
              </a:rPr>
              <a:t>On It Foundation</a:t>
            </a:r>
            <a:r>
              <a:rPr lang="en-US" sz="1200">
                <a:solidFill>
                  <a:srgbClr val="222222"/>
                </a:solidFill>
                <a:latin typeface="Georgia"/>
                <a:ea typeface="Georgia"/>
                <a:cs typeface="Georgia"/>
                <a:sym typeface="Georgia"/>
              </a:rPr>
              <a:t> provides donated computers at-risk youth and families in need. To qualify for a free computer, you must be a K-12 student in a public school and be on the free or reduced lunch program. In order to apply for the program, parents must submit a letter of request. This letter must explain their specific need and how the computer could benefit the child.</a:t>
            </a:r>
            <a:endParaRPr sz="1200">
              <a:solidFill>
                <a:srgbClr val="222222"/>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r>
              <a:rPr lang="en-US" sz="1200" b="1">
                <a:solidFill>
                  <a:srgbClr val="222222"/>
                </a:solidFill>
                <a:latin typeface="Georgia"/>
                <a:ea typeface="Georgia"/>
                <a:cs typeface="Georgia"/>
                <a:sym typeface="Georgia"/>
              </a:rPr>
              <a:t>Komputers 4 R Kids</a:t>
            </a:r>
            <a:endParaRPr sz="1200" b="1">
              <a:solidFill>
                <a:srgbClr val="222222"/>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1200" u="sng">
                <a:solidFill>
                  <a:srgbClr val="1C9DD8"/>
                </a:solidFill>
                <a:latin typeface="Georgia"/>
                <a:ea typeface="Georgia"/>
                <a:cs typeface="Georgia"/>
                <a:sym typeface="Georgia"/>
                <a:hlinkClick r:id="rId7"/>
              </a:rPr>
              <a:t>Komputers 4 R Kids</a:t>
            </a:r>
            <a:r>
              <a:rPr lang="en-US" sz="1200">
                <a:solidFill>
                  <a:srgbClr val="222222"/>
                </a:solidFill>
                <a:latin typeface="Georgia"/>
                <a:ea typeface="Georgia"/>
                <a:cs typeface="Georgia"/>
                <a:sym typeface="Georgia"/>
              </a:rPr>
              <a:t> provides refurbished computers for no and low cost to students and family with lower incomes. </a:t>
            </a:r>
            <a:endParaRPr sz="1200">
              <a:solidFill>
                <a:srgbClr val="222222"/>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r>
              <a:rPr lang="en-US" sz="1200" b="1">
                <a:solidFill>
                  <a:srgbClr val="222222"/>
                </a:solidFill>
                <a:latin typeface="Georgia"/>
                <a:ea typeface="Georgia"/>
                <a:cs typeface="Georgia"/>
                <a:sym typeface="Georgia"/>
              </a:rPr>
              <a:t>With Causes</a:t>
            </a:r>
            <a:endParaRPr sz="1200" b="1">
              <a:solidFill>
                <a:srgbClr val="222222"/>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1200" u="sng">
                <a:solidFill>
                  <a:srgbClr val="1C9DD8"/>
                </a:solidFill>
                <a:latin typeface="Georgia"/>
                <a:ea typeface="Georgia"/>
                <a:cs typeface="Georgia"/>
                <a:sym typeface="Georgia"/>
                <a:hlinkClick r:id="rId8"/>
              </a:rPr>
              <a:t>With Causes</a:t>
            </a:r>
            <a:r>
              <a:rPr lang="en-US" sz="1200">
                <a:solidFill>
                  <a:srgbClr val="222222"/>
                </a:solidFill>
                <a:latin typeface="Georgia"/>
                <a:ea typeface="Georgia"/>
                <a:cs typeface="Georgia"/>
                <a:sym typeface="Georgia"/>
              </a:rPr>
              <a:t> offers reused and recycled computers for at-risk youth and families. </a:t>
            </a:r>
            <a:endParaRPr sz="1200">
              <a:solidFill>
                <a:srgbClr val="222222"/>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r>
              <a:rPr lang="en-US" sz="1200" b="1" u="sng">
                <a:latin typeface="Georgia"/>
                <a:ea typeface="Georgia"/>
                <a:cs typeface="Georgia"/>
                <a:sym typeface="Georgia"/>
                <a:hlinkClick r:id="rId9"/>
              </a:rPr>
              <a:t>Computer Technology Assistance Corps (CTAC)</a:t>
            </a:r>
            <a:endParaRPr sz="1200" b="1" u="sng">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1200">
                <a:latin typeface="Georgia"/>
                <a:ea typeface="Georgia"/>
                <a:cs typeface="Georgia"/>
                <a:sym typeface="Georgia"/>
              </a:rPr>
              <a:t>The CTAC is a program dedicated to providing refurbished computers to needy individuals, including low-income families. Individuals and families. If you don’t qualify for free assistance, you may still qualify for a low-priced computer, depending on your income.</a:t>
            </a:r>
            <a:endParaRPr sz="1200">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1100">
              <a:latin typeface="Georgia"/>
              <a:ea typeface="Georgia"/>
              <a:cs typeface="Georgia"/>
              <a:sym typeface="Georgia"/>
            </a:endParaRPr>
          </a:p>
          <a:p>
            <a:pPr marL="0" lvl="0" indent="0" algn="l" rtl="0">
              <a:spcBef>
                <a:spcPts val="100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title"/>
          </p:nvPr>
        </p:nvSpPr>
        <p:spPr>
          <a:xfrm>
            <a:off x="685801" y="685800"/>
            <a:ext cx="10396800" cy="1158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ACADEMIC RESOURCES</a:t>
            </a:r>
            <a:endParaRPr/>
          </a:p>
        </p:txBody>
      </p:sp>
      <p:sp>
        <p:nvSpPr>
          <p:cNvPr id="255" name="Google Shape;255;p13"/>
          <p:cNvSpPr txBox="1"/>
          <p:nvPr/>
        </p:nvSpPr>
        <p:spPr>
          <a:xfrm>
            <a:off x="10366750" y="5980825"/>
            <a:ext cx="14088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Impact"/>
                <a:ea typeface="Impact"/>
                <a:cs typeface="Impact"/>
                <a:sym typeface="Impact"/>
              </a:rPr>
              <a:t>Guthrie &amp; Wynn</a:t>
            </a:r>
            <a:endParaRPr>
              <a:latin typeface="Impact"/>
              <a:ea typeface="Impact"/>
              <a:cs typeface="Impact"/>
              <a:sym typeface="Impact"/>
            </a:endParaRPr>
          </a:p>
        </p:txBody>
      </p:sp>
      <p:sp>
        <p:nvSpPr>
          <p:cNvPr id="256" name="Google Shape;256;p13"/>
          <p:cNvSpPr txBox="1"/>
          <p:nvPr/>
        </p:nvSpPr>
        <p:spPr>
          <a:xfrm>
            <a:off x="1120825" y="2022575"/>
            <a:ext cx="4284000" cy="3311100"/>
          </a:xfrm>
          <a:prstGeom prst="rect">
            <a:avLst/>
          </a:prstGeom>
          <a:noFill/>
          <a:ln>
            <a:noFill/>
          </a:ln>
        </p:spPr>
        <p:txBody>
          <a:bodyPr spcFirstLastPara="1" wrap="square" lIns="91425" tIns="91425" rIns="91425" bIns="91425" anchor="t" anchorCtr="0">
            <a:noAutofit/>
          </a:bodyPr>
          <a:lstStyle/>
          <a:p>
            <a:pPr marL="457200" lvl="0" indent="-317500" algn="l" rtl="0">
              <a:lnSpc>
                <a:spcPct val="120000"/>
              </a:lnSpc>
              <a:spcBef>
                <a:spcPts val="0"/>
              </a:spcBef>
              <a:spcAft>
                <a:spcPts val="0"/>
              </a:spcAft>
              <a:buClr>
                <a:schemeClr val="dk1"/>
              </a:buClr>
              <a:buSzPts val="1400"/>
              <a:buChar char="●"/>
            </a:pPr>
            <a:r>
              <a:rPr lang="en-US">
                <a:solidFill>
                  <a:schemeClr val="dk1"/>
                </a:solidFill>
              </a:rPr>
              <a:t>Comcast discounts on internet service and technology devices. </a:t>
            </a:r>
            <a:endParaRPr>
              <a:solidFill>
                <a:schemeClr val="dk1"/>
              </a:solidFill>
            </a:endParaRPr>
          </a:p>
          <a:p>
            <a:pPr marL="457200" lvl="0" indent="0" algn="l" rtl="0">
              <a:lnSpc>
                <a:spcPct val="120000"/>
              </a:lnSpc>
              <a:spcBef>
                <a:spcPts val="0"/>
              </a:spcBef>
              <a:spcAft>
                <a:spcPts val="0"/>
              </a:spcAft>
              <a:buNone/>
            </a:pPr>
            <a:r>
              <a:rPr lang="en-US" u="sng">
                <a:solidFill>
                  <a:schemeClr val="hlink"/>
                </a:solidFill>
                <a:hlinkClick r:id="rId3"/>
              </a:rPr>
              <a:t>WWW.INTERNETESSENTIALS.COM/COVID19</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Khan Academy </a:t>
            </a:r>
            <a:r>
              <a:rPr lang="en-US" u="sng">
                <a:solidFill>
                  <a:schemeClr val="hlink"/>
                </a:solidFill>
                <a:hlinkClick r:id="rId4"/>
              </a:rPr>
              <a:t>https://www.khanacademy.org/</a:t>
            </a:r>
            <a:endParaRPr>
              <a:latin typeface="Impact"/>
              <a:ea typeface="Impact"/>
              <a:cs typeface="Impact"/>
              <a:sym typeface="Impact"/>
            </a:endParaRPr>
          </a:p>
          <a:p>
            <a:pPr marL="457200" lvl="0" indent="-317500" algn="l" rtl="0">
              <a:lnSpc>
                <a:spcPct val="120000"/>
              </a:lnSpc>
              <a:spcBef>
                <a:spcPts val="0"/>
              </a:spcBef>
              <a:spcAft>
                <a:spcPts val="0"/>
              </a:spcAft>
              <a:buSzPts val="1400"/>
              <a:buChar char="●"/>
            </a:pPr>
            <a:r>
              <a:rPr lang="en-US"/>
              <a:t>Storyline Online </a:t>
            </a:r>
            <a:r>
              <a:rPr lang="en-US" u="sng">
                <a:solidFill>
                  <a:schemeClr val="hlink"/>
                </a:solidFill>
                <a:hlinkClick r:id="rId5"/>
              </a:rPr>
              <a:t>https://www.storylineonline.net/library/</a:t>
            </a:r>
            <a:r>
              <a:rPr lang="en-US"/>
              <a:t> </a:t>
            </a:r>
            <a:endParaRPr sz="1100" u="sng">
              <a:solidFill>
                <a:schemeClr val="hlink"/>
              </a:solidFill>
            </a:endParaRPr>
          </a:p>
          <a:p>
            <a:pPr marL="457200" lvl="0" indent="-317500" algn="l" rtl="0">
              <a:lnSpc>
                <a:spcPct val="120000"/>
              </a:lnSpc>
              <a:spcBef>
                <a:spcPts val="0"/>
              </a:spcBef>
              <a:spcAft>
                <a:spcPts val="0"/>
              </a:spcAft>
              <a:buSzPts val="1400"/>
              <a:buChar char="●"/>
            </a:pPr>
            <a:r>
              <a:rPr lang="en-US"/>
              <a:t>Britannica Kids: </a:t>
            </a:r>
            <a:r>
              <a:rPr lang="en-US" u="sng">
                <a:solidFill>
                  <a:schemeClr val="hlink"/>
                </a:solidFill>
                <a:hlinkClick r:id="rId6"/>
              </a:rPr>
              <a:t>https://kids.britannica.com/</a:t>
            </a:r>
            <a:r>
              <a:rPr lang="en-US"/>
              <a:t> </a:t>
            </a:r>
            <a:endParaRPr/>
          </a:p>
          <a:p>
            <a:pPr marL="457200" lvl="0" indent="-317500" algn="l" rtl="0">
              <a:lnSpc>
                <a:spcPct val="120000"/>
              </a:lnSpc>
              <a:spcBef>
                <a:spcPts val="0"/>
              </a:spcBef>
              <a:spcAft>
                <a:spcPts val="0"/>
              </a:spcAft>
              <a:buSzPts val="1400"/>
              <a:buChar char="●"/>
            </a:pPr>
            <a:r>
              <a:rPr lang="en-US"/>
              <a:t>PBS Kids: </a:t>
            </a:r>
            <a:r>
              <a:rPr lang="en-US" u="sng">
                <a:solidFill>
                  <a:srgbClr val="E69138"/>
                </a:solidFill>
                <a:hlinkClick r:id="rId7"/>
              </a:rPr>
              <a:t>gpbkids.org</a:t>
            </a:r>
            <a:endParaRPr>
              <a:solidFill>
                <a:srgbClr val="E69138"/>
              </a:solidFill>
            </a:endParaRPr>
          </a:p>
        </p:txBody>
      </p:sp>
      <p:sp>
        <p:nvSpPr>
          <p:cNvPr id="257" name="Google Shape;257;p13"/>
          <p:cNvSpPr txBox="1"/>
          <p:nvPr/>
        </p:nvSpPr>
        <p:spPr>
          <a:xfrm>
            <a:off x="6402075" y="2022575"/>
            <a:ext cx="4891800" cy="3311100"/>
          </a:xfrm>
          <a:prstGeom prst="rect">
            <a:avLst/>
          </a:prstGeom>
          <a:noFill/>
          <a:ln>
            <a:noFill/>
          </a:ln>
        </p:spPr>
        <p:txBody>
          <a:bodyPr spcFirstLastPara="1" wrap="square" lIns="91425" tIns="91425" rIns="91425" bIns="91425" anchor="t" anchorCtr="0">
            <a:noAutofit/>
          </a:bodyPr>
          <a:lstStyle/>
          <a:p>
            <a:pPr marL="457200" lvl="0" indent="-317500" algn="l" rtl="0">
              <a:lnSpc>
                <a:spcPct val="120000"/>
              </a:lnSpc>
              <a:spcBef>
                <a:spcPts val="1000"/>
              </a:spcBef>
              <a:spcAft>
                <a:spcPts val="0"/>
              </a:spcAft>
              <a:buSzPts val="1400"/>
              <a:buFont typeface="Impact"/>
              <a:buChar char="●"/>
            </a:pPr>
            <a:r>
              <a:rPr lang="en-US">
                <a:solidFill>
                  <a:schemeClr val="dk1"/>
                </a:solidFill>
              </a:rPr>
              <a:t>Audible Stories in 6 languages </a:t>
            </a:r>
            <a:r>
              <a:rPr lang="en-US" u="sng">
                <a:solidFill>
                  <a:srgbClr val="E69138"/>
                </a:solidFill>
                <a:hlinkClick r:id="rId8"/>
              </a:rPr>
              <a:t>https://stories.audible.com/start-listen</a:t>
            </a:r>
            <a:endParaRPr>
              <a:solidFill>
                <a:srgbClr val="E69138"/>
              </a:solidFill>
            </a:endParaRPr>
          </a:p>
          <a:p>
            <a:pPr marL="457200" lvl="0" indent="-317500" algn="l" rtl="0">
              <a:lnSpc>
                <a:spcPct val="120000"/>
              </a:lnSpc>
              <a:spcBef>
                <a:spcPts val="1000"/>
              </a:spcBef>
              <a:spcAft>
                <a:spcPts val="0"/>
              </a:spcAft>
              <a:buSzPts val="1400"/>
              <a:buFont typeface="Impact"/>
              <a:buChar char="●"/>
            </a:pPr>
            <a:r>
              <a:rPr lang="en-US">
                <a:solidFill>
                  <a:srgbClr val="222222"/>
                </a:solidFill>
              </a:rPr>
              <a:t>Over-the-phone interpreting services available for teacher/parent conferences.  Please submit requests to</a:t>
            </a:r>
            <a:r>
              <a:rPr lang="en-US" i="1">
                <a:solidFill>
                  <a:srgbClr val="222222"/>
                </a:solidFill>
              </a:rPr>
              <a:t> </a:t>
            </a:r>
            <a:r>
              <a:rPr lang="en-US" u="sng">
                <a:solidFill>
                  <a:schemeClr val="hlink"/>
                </a:solidFill>
                <a:hlinkClick r:id="rId9"/>
              </a:rPr>
              <a:t>interpreter@clayton.k12.ga.us</a:t>
            </a:r>
            <a:endParaRPr>
              <a:latin typeface="Impact"/>
              <a:ea typeface="Impact"/>
              <a:cs typeface="Impact"/>
              <a:sym typeface="Impact"/>
            </a:endParaRPr>
          </a:p>
          <a:p>
            <a:pPr marL="457200" lvl="0" indent="-317500" algn="l" rtl="0">
              <a:lnSpc>
                <a:spcPct val="120000"/>
              </a:lnSpc>
              <a:spcBef>
                <a:spcPts val="1000"/>
              </a:spcBef>
              <a:spcAft>
                <a:spcPts val="0"/>
              </a:spcAft>
              <a:buSzPts val="1400"/>
              <a:buChar char="●"/>
            </a:pPr>
            <a:r>
              <a:rPr lang="en-US"/>
              <a:t>Accelerated Reader: tinyurl.com/claytonar</a:t>
            </a:r>
            <a:endParaRPr/>
          </a:p>
          <a:p>
            <a:pPr marL="457200" lvl="0" indent="-317500" algn="l" rtl="0">
              <a:lnSpc>
                <a:spcPct val="120000"/>
              </a:lnSpc>
              <a:spcBef>
                <a:spcPts val="1000"/>
              </a:spcBef>
              <a:spcAft>
                <a:spcPts val="0"/>
              </a:spcAft>
              <a:buSzPts val="1400"/>
              <a:buChar char="●"/>
            </a:pPr>
            <a:r>
              <a:rPr lang="en-US"/>
              <a:t>ABCMouse: </a:t>
            </a:r>
            <a:r>
              <a:rPr lang="en-US" u="sng">
                <a:solidFill>
                  <a:schemeClr val="hlink"/>
                </a:solidFill>
                <a:hlinkClick r:id="rId10"/>
              </a:rPr>
              <a:t>www.abcmouse.com/</a:t>
            </a: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COUNSELING RESOURCES</a:t>
            </a:r>
            <a:endParaRPr/>
          </a:p>
        </p:txBody>
      </p:sp>
      <p:sp>
        <p:nvSpPr>
          <p:cNvPr id="263" name="Google Shape;263;p14"/>
          <p:cNvSpPr txBox="1">
            <a:spLocks noGrp="1"/>
          </p:cNvSpPr>
          <p:nvPr>
            <p:ph type="body" idx="1"/>
          </p:nvPr>
        </p:nvSpPr>
        <p:spPr>
          <a:xfrm>
            <a:off x="685800" y="1626799"/>
            <a:ext cx="10394700" cy="3747900"/>
          </a:xfrm>
          <a:prstGeom prst="rect">
            <a:avLst/>
          </a:prstGeom>
          <a:noFill/>
          <a:ln>
            <a:noFill/>
          </a:ln>
        </p:spPr>
        <p:txBody>
          <a:bodyPr spcFirstLastPara="1" wrap="square" lIns="91425" tIns="45700" rIns="91425" bIns="45700" anchor="ctr" anchorCtr="0">
            <a:normAutofit/>
          </a:bodyPr>
          <a:lstStyle/>
          <a:p>
            <a:pPr marL="228600" lvl="0" indent="-25400" algn="l" rtl="0">
              <a:lnSpc>
                <a:spcPct val="120000"/>
              </a:lnSpc>
              <a:spcBef>
                <a:spcPts val="0"/>
              </a:spcBef>
              <a:spcAft>
                <a:spcPts val="0"/>
              </a:spcAft>
              <a:buSzPts val="3200"/>
              <a:buNone/>
            </a:pPr>
            <a:r>
              <a:rPr lang="en-US"/>
              <a:t>Schmekia Tate, School Counselor</a:t>
            </a:r>
            <a:endParaRPr/>
          </a:p>
          <a:p>
            <a:pPr marL="228600" lvl="0" indent="-25400" algn="l" rtl="0">
              <a:lnSpc>
                <a:spcPct val="120000"/>
              </a:lnSpc>
              <a:spcBef>
                <a:spcPts val="0"/>
              </a:spcBef>
              <a:spcAft>
                <a:spcPts val="0"/>
              </a:spcAft>
              <a:buSzPts val="3200"/>
              <a:buNone/>
            </a:pPr>
            <a:r>
              <a:rPr lang="en-US">
                <a:latin typeface="Arial"/>
                <a:ea typeface="Arial"/>
                <a:cs typeface="Arial"/>
                <a:sym typeface="Arial"/>
              </a:rPr>
              <a:t>Role:  to provide brief social emotional counseling, academic and career guidance, attendance monitoring, referrals to outsources.</a:t>
            </a:r>
            <a:endParaRPr>
              <a:latin typeface="Arial"/>
              <a:ea typeface="Arial"/>
              <a:cs typeface="Arial"/>
              <a:sym typeface="Arial"/>
            </a:endParaRPr>
          </a:p>
          <a:p>
            <a:pPr marL="228600" lvl="0" indent="-25400" algn="l" rtl="0">
              <a:lnSpc>
                <a:spcPct val="120000"/>
              </a:lnSpc>
              <a:spcBef>
                <a:spcPts val="0"/>
              </a:spcBef>
              <a:spcAft>
                <a:spcPts val="0"/>
              </a:spcAft>
              <a:buSzPts val="3200"/>
              <a:buNone/>
            </a:pPr>
            <a:endParaRPr>
              <a:latin typeface="Arial"/>
              <a:ea typeface="Arial"/>
              <a:cs typeface="Arial"/>
              <a:sym typeface="Arial"/>
            </a:endParaRPr>
          </a:p>
          <a:p>
            <a:pPr marL="228600" lvl="0" indent="-25400" algn="l" rtl="0">
              <a:lnSpc>
                <a:spcPct val="120000"/>
              </a:lnSpc>
              <a:spcBef>
                <a:spcPts val="0"/>
              </a:spcBef>
              <a:spcAft>
                <a:spcPts val="0"/>
              </a:spcAft>
              <a:buSzPts val="3200"/>
              <a:buNone/>
            </a:pPr>
            <a:r>
              <a:rPr lang="en-US"/>
              <a:t>Contact Information:</a:t>
            </a:r>
            <a:endParaRPr/>
          </a:p>
          <a:p>
            <a:pPr marL="228600" lvl="0" indent="-25400" algn="l" rtl="0">
              <a:lnSpc>
                <a:spcPct val="120000"/>
              </a:lnSpc>
              <a:spcBef>
                <a:spcPts val="0"/>
              </a:spcBef>
              <a:spcAft>
                <a:spcPts val="0"/>
              </a:spcAft>
              <a:buSzPts val="3200"/>
              <a:buNone/>
            </a:pPr>
            <a:r>
              <a:rPr lang="en-US">
                <a:latin typeface="Arial"/>
                <a:ea typeface="Arial"/>
                <a:cs typeface="Arial"/>
                <a:sym typeface="Arial"/>
              </a:rPr>
              <a:t>Virtual Hours:  9am-12 noon</a:t>
            </a:r>
            <a:endParaRPr>
              <a:latin typeface="Arial"/>
              <a:ea typeface="Arial"/>
              <a:cs typeface="Arial"/>
              <a:sym typeface="Arial"/>
            </a:endParaRPr>
          </a:p>
          <a:p>
            <a:pPr marL="228600" lvl="0" indent="-25400" algn="l" rtl="0">
              <a:lnSpc>
                <a:spcPct val="120000"/>
              </a:lnSpc>
              <a:spcBef>
                <a:spcPts val="0"/>
              </a:spcBef>
              <a:spcAft>
                <a:spcPts val="0"/>
              </a:spcAft>
              <a:buSzPts val="3200"/>
              <a:buNone/>
            </a:pPr>
            <a:r>
              <a:rPr lang="en-US" u="sng">
                <a:solidFill>
                  <a:schemeClr val="hlink"/>
                </a:solidFill>
                <a:latin typeface="Arial"/>
                <a:ea typeface="Arial"/>
                <a:cs typeface="Arial"/>
                <a:sym typeface="Arial"/>
                <a:hlinkClick r:id="rId3"/>
              </a:rPr>
              <a:t>schmekia.tate@clayton.k12.ga.us</a:t>
            </a:r>
            <a:endParaRPr>
              <a:latin typeface="Arial"/>
              <a:ea typeface="Arial"/>
              <a:cs typeface="Arial"/>
              <a:sym typeface="Arial"/>
            </a:endParaRPr>
          </a:p>
          <a:p>
            <a:pPr marL="228600" lvl="0" indent="-25400" algn="l" rtl="0">
              <a:lnSpc>
                <a:spcPct val="120000"/>
              </a:lnSpc>
              <a:spcBef>
                <a:spcPts val="0"/>
              </a:spcBef>
              <a:spcAft>
                <a:spcPts val="0"/>
              </a:spcAft>
              <a:buSzPts val="3200"/>
              <a:buNone/>
            </a:pPr>
            <a:r>
              <a:rPr lang="en-US">
                <a:latin typeface="Arial"/>
                <a:ea typeface="Arial"/>
                <a:cs typeface="Arial"/>
                <a:sym typeface="Arial"/>
              </a:rPr>
              <a:t>Google Classroom Code:  jfn4vc7</a:t>
            </a:r>
            <a:endParaRPr>
              <a:latin typeface="Arial"/>
              <a:ea typeface="Arial"/>
              <a:cs typeface="Arial"/>
              <a:sym typeface="Arial"/>
            </a:endParaRPr>
          </a:p>
          <a:p>
            <a:pPr marL="228600" lvl="0" indent="-25400" algn="l" rtl="0">
              <a:lnSpc>
                <a:spcPct val="120000"/>
              </a:lnSpc>
              <a:spcBef>
                <a:spcPts val="0"/>
              </a:spcBef>
              <a:spcAft>
                <a:spcPts val="0"/>
              </a:spcAft>
              <a:buSzPts val="3200"/>
              <a:buNone/>
            </a:pPr>
            <a:r>
              <a:rPr lang="en-US">
                <a:latin typeface="Arial"/>
                <a:ea typeface="Arial"/>
                <a:cs typeface="Arial"/>
                <a:sym typeface="Arial"/>
              </a:rPr>
              <a:t>Topics:  Transitioning to middle school, character education, digital citizenship, Self-care challenge, and parent information.</a:t>
            </a:r>
            <a:endParaRPr>
              <a:latin typeface="Arial"/>
              <a:ea typeface="Arial"/>
              <a:cs typeface="Arial"/>
              <a:sym typeface="Arial"/>
            </a:endParaRPr>
          </a:p>
        </p:txBody>
      </p:sp>
      <p:sp>
        <p:nvSpPr>
          <p:cNvPr id="264" name="Google Shape;264;p14"/>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Tate</a:t>
            </a:r>
            <a:endParaRPr>
              <a:latin typeface="Impact"/>
              <a:ea typeface="Impact"/>
              <a:cs typeface="Impact"/>
              <a:sym typeface="Impac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7206601c69_0_14"/>
          <p:cNvSpPr txBox="1">
            <a:spLocks noGrp="1"/>
          </p:cNvSpPr>
          <p:nvPr>
            <p:ph type="title"/>
          </p:nvPr>
        </p:nvSpPr>
        <p:spPr>
          <a:xfrm>
            <a:off x="684751" y="430625"/>
            <a:ext cx="10396800" cy="115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n-US"/>
              <a:t>COUNSELING RESOURCES</a:t>
            </a:r>
            <a:endParaRPr/>
          </a:p>
        </p:txBody>
      </p:sp>
      <p:sp>
        <p:nvSpPr>
          <p:cNvPr id="270" name="Google Shape;270;g7206601c69_0_14"/>
          <p:cNvSpPr txBox="1">
            <a:spLocks noGrp="1"/>
          </p:cNvSpPr>
          <p:nvPr>
            <p:ph type="body" idx="1"/>
          </p:nvPr>
        </p:nvSpPr>
        <p:spPr>
          <a:xfrm>
            <a:off x="685800" y="1582625"/>
            <a:ext cx="10394700" cy="4220400"/>
          </a:xfrm>
          <a:prstGeom prst="rect">
            <a:avLst/>
          </a:prstGeom>
          <a:noFill/>
          <a:ln>
            <a:noFill/>
          </a:ln>
        </p:spPr>
        <p:txBody>
          <a:bodyPr spcFirstLastPara="1" wrap="square" lIns="91425" tIns="45700" rIns="91425" bIns="45700" anchor="ctr" anchorCtr="0">
            <a:noAutofit/>
          </a:bodyPr>
          <a:lstStyle/>
          <a:p>
            <a:pPr marL="228600" lvl="0" indent="-25400" algn="l" rtl="0">
              <a:lnSpc>
                <a:spcPct val="100000"/>
              </a:lnSpc>
              <a:spcBef>
                <a:spcPts val="0"/>
              </a:spcBef>
              <a:spcAft>
                <a:spcPts val="0"/>
              </a:spcAft>
              <a:buSzPts val="3200"/>
              <a:buNone/>
            </a:pPr>
            <a:r>
              <a:rPr lang="en-US"/>
              <a:t>Counseling Referrals:</a:t>
            </a:r>
            <a:endParaRPr/>
          </a:p>
          <a:p>
            <a:pPr marL="457200" lvl="0" indent="-411480" algn="l" rtl="0">
              <a:lnSpc>
                <a:spcPct val="100000"/>
              </a:lnSpc>
              <a:spcBef>
                <a:spcPts val="0"/>
              </a:spcBef>
              <a:spcAft>
                <a:spcPts val="0"/>
              </a:spcAft>
              <a:buSzPts val="2880"/>
              <a:buChar char="●"/>
            </a:pPr>
            <a:r>
              <a:rPr lang="en-US">
                <a:latin typeface="Arial"/>
                <a:ea typeface="Arial"/>
                <a:cs typeface="Arial"/>
                <a:sym typeface="Arial"/>
              </a:rPr>
              <a:t>ACES (Currently closed during COVID19 and not accepting any new applications)</a:t>
            </a:r>
            <a:endParaRPr>
              <a:latin typeface="Arial"/>
              <a:ea typeface="Arial"/>
              <a:cs typeface="Arial"/>
              <a:sym typeface="Arial"/>
            </a:endParaRPr>
          </a:p>
          <a:p>
            <a:pPr marL="457200" lvl="0" indent="0" algn="l" rtl="0">
              <a:lnSpc>
                <a:spcPct val="100000"/>
              </a:lnSpc>
              <a:spcBef>
                <a:spcPts val="0"/>
              </a:spcBef>
              <a:spcAft>
                <a:spcPts val="0"/>
              </a:spcAft>
              <a:buNone/>
            </a:pPr>
            <a:endParaRPr>
              <a:latin typeface="Arial"/>
              <a:ea typeface="Arial"/>
              <a:cs typeface="Arial"/>
              <a:sym typeface="Arial"/>
            </a:endParaRPr>
          </a:p>
          <a:p>
            <a:pPr marL="457200" lvl="0" indent="-411480" algn="l" rtl="0">
              <a:lnSpc>
                <a:spcPct val="100000"/>
              </a:lnSpc>
              <a:spcBef>
                <a:spcPts val="0"/>
              </a:spcBef>
              <a:spcAft>
                <a:spcPts val="0"/>
              </a:spcAft>
              <a:buSzPts val="2880"/>
              <a:buChar char="●"/>
            </a:pPr>
            <a:r>
              <a:rPr lang="en-US">
                <a:latin typeface="Arial"/>
                <a:ea typeface="Arial"/>
                <a:cs typeface="Arial"/>
                <a:sym typeface="Arial"/>
              </a:rPr>
              <a:t>Nevaeh Consulting, LLC (accepting home visit appointments and virtual appointments)</a:t>
            </a:r>
            <a:endParaRPr>
              <a:latin typeface="Arial"/>
              <a:ea typeface="Arial"/>
              <a:cs typeface="Arial"/>
              <a:sym typeface="Arial"/>
            </a:endParaRPr>
          </a:p>
          <a:p>
            <a:pPr marL="457200" lvl="0" indent="0" algn="l" rtl="0">
              <a:lnSpc>
                <a:spcPct val="100000"/>
              </a:lnSpc>
              <a:spcBef>
                <a:spcPts val="0"/>
              </a:spcBef>
              <a:spcAft>
                <a:spcPts val="0"/>
              </a:spcAft>
              <a:buNone/>
            </a:pPr>
            <a:r>
              <a:rPr lang="en-US" u="sng">
                <a:solidFill>
                  <a:schemeClr val="hlink"/>
                </a:solidFill>
                <a:latin typeface="Arial"/>
                <a:ea typeface="Arial"/>
                <a:cs typeface="Arial"/>
                <a:sym typeface="Arial"/>
                <a:hlinkClick r:id="rId3"/>
              </a:rPr>
              <a:t>www.nevaehconsultingllc.com</a:t>
            </a:r>
            <a:r>
              <a:rPr lang="en-US">
                <a:latin typeface="Arial"/>
                <a:ea typeface="Arial"/>
                <a:cs typeface="Arial"/>
                <a:sym typeface="Arial"/>
              </a:rPr>
              <a:t> 					678-215-8705</a:t>
            </a:r>
            <a:endParaRPr>
              <a:latin typeface="Arial"/>
              <a:ea typeface="Arial"/>
              <a:cs typeface="Arial"/>
              <a:sym typeface="Arial"/>
            </a:endParaRPr>
          </a:p>
          <a:p>
            <a:pPr marL="457200" lvl="0" indent="0" algn="l" rtl="0">
              <a:lnSpc>
                <a:spcPct val="100000"/>
              </a:lnSpc>
              <a:spcBef>
                <a:spcPts val="0"/>
              </a:spcBef>
              <a:spcAft>
                <a:spcPts val="0"/>
              </a:spcAft>
              <a:buNone/>
            </a:pPr>
            <a:endParaRPr>
              <a:latin typeface="Arial"/>
              <a:ea typeface="Arial"/>
              <a:cs typeface="Arial"/>
              <a:sym typeface="Arial"/>
            </a:endParaRPr>
          </a:p>
          <a:p>
            <a:pPr marL="457200" lvl="0" indent="-411480" algn="l" rtl="0">
              <a:lnSpc>
                <a:spcPct val="100000"/>
              </a:lnSpc>
              <a:spcBef>
                <a:spcPts val="0"/>
              </a:spcBef>
              <a:spcAft>
                <a:spcPts val="0"/>
              </a:spcAft>
              <a:buSzPts val="2880"/>
              <a:buChar char="●"/>
            </a:pPr>
            <a:r>
              <a:rPr lang="en-US">
                <a:latin typeface="Arial"/>
                <a:ea typeface="Arial"/>
                <a:cs typeface="Arial"/>
                <a:sym typeface="Arial"/>
              </a:rPr>
              <a:t>Stepping Stones Intervention Center (accepting in office appointments and virtual appointments)</a:t>
            </a:r>
            <a:endParaRPr>
              <a:latin typeface="Arial"/>
              <a:ea typeface="Arial"/>
              <a:cs typeface="Arial"/>
              <a:sym typeface="Arial"/>
            </a:endParaRPr>
          </a:p>
          <a:p>
            <a:pPr marL="457200" lvl="0" indent="0" algn="l" rtl="0">
              <a:lnSpc>
                <a:spcPct val="100000"/>
              </a:lnSpc>
              <a:spcBef>
                <a:spcPts val="0"/>
              </a:spcBef>
              <a:spcAft>
                <a:spcPts val="0"/>
              </a:spcAft>
              <a:buNone/>
            </a:pPr>
            <a:r>
              <a:rPr lang="en-US" u="sng">
                <a:solidFill>
                  <a:schemeClr val="hlink"/>
                </a:solidFill>
                <a:latin typeface="Arial"/>
                <a:ea typeface="Arial"/>
                <a:cs typeface="Arial"/>
                <a:sym typeface="Arial"/>
                <a:hlinkClick r:id="rId4"/>
              </a:rPr>
              <a:t>www.steppingstonesinterventionservices.com</a:t>
            </a:r>
            <a:r>
              <a:rPr lang="en-US">
                <a:latin typeface="Arial"/>
                <a:ea typeface="Arial"/>
                <a:cs typeface="Arial"/>
                <a:sym typeface="Arial"/>
              </a:rPr>
              <a:t>       678-545-6745</a:t>
            </a:r>
            <a:endParaRPr/>
          </a:p>
          <a:p>
            <a:pPr marL="203200" lvl="0" indent="0" algn="l" rtl="0">
              <a:lnSpc>
                <a:spcPct val="100000"/>
              </a:lnSpc>
              <a:spcBef>
                <a:spcPts val="0"/>
              </a:spcBef>
              <a:spcAft>
                <a:spcPts val="0"/>
              </a:spcAft>
              <a:buSzPts val="3200"/>
              <a:buNone/>
            </a:pPr>
            <a:endParaRPr/>
          </a:p>
        </p:txBody>
      </p:sp>
      <p:sp>
        <p:nvSpPr>
          <p:cNvPr id="271" name="Google Shape;271;g7206601c69_0_14"/>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Tate</a:t>
            </a:r>
            <a:endParaRPr>
              <a:latin typeface="Impact"/>
              <a:ea typeface="Impact"/>
              <a:cs typeface="Impact"/>
              <a:sym typeface="Impac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7253f3e818_0_0"/>
          <p:cNvSpPr txBox="1">
            <a:spLocks noGrp="1"/>
          </p:cNvSpPr>
          <p:nvPr>
            <p:ph type="title"/>
          </p:nvPr>
        </p:nvSpPr>
        <p:spPr>
          <a:xfrm>
            <a:off x="684751" y="278225"/>
            <a:ext cx="10396800" cy="115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n-US"/>
              <a:t>COUNSELING RESOURCES</a:t>
            </a:r>
            <a:endParaRPr/>
          </a:p>
        </p:txBody>
      </p:sp>
      <p:sp>
        <p:nvSpPr>
          <p:cNvPr id="277" name="Google Shape;277;g7253f3e818_0_0"/>
          <p:cNvSpPr txBox="1">
            <a:spLocks noGrp="1"/>
          </p:cNvSpPr>
          <p:nvPr>
            <p:ph type="body" idx="1"/>
          </p:nvPr>
        </p:nvSpPr>
        <p:spPr>
          <a:xfrm>
            <a:off x="685800" y="1348150"/>
            <a:ext cx="10394700" cy="4632600"/>
          </a:xfrm>
          <a:prstGeom prst="rect">
            <a:avLst/>
          </a:prstGeom>
          <a:noFill/>
          <a:ln>
            <a:noFill/>
          </a:ln>
        </p:spPr>
        <p:txBody>
          <a:bodyPr spcFirstLastPara="1" wrap="square" lIns="91425" tIns="45700" rIns="91425" bIns="365750" anchor="ctr" anchorCtr="0">
            <a:noAutofit/>
          </a:bodyPr>
          <a:lstStyle/>
          <a:p>
            <a:pPr marL="0" lvl="0" indent="0" algn="l" rtl="0">
              <a:lnSpc>
                <a:spcPct val="115000"/>
              </a:lnSpc>
              <a:spcBef>
                <a:spcPts val="1200"/>
              </a:spcBef>
              <a:spcAft>
                <a:spcPts val="0"/>
              </a:spcAft>
              <a:buNone/>
            </a:pPr>
            <a:endParaRPr u="sng">
              <a:latin typeface="Arial"/>
              <a:ea typeface="Arial"/>
              <a:cs typeface="Arial"/>
              <a:sym typeface="Arial"/>
            </a:endParaRPr>
          </a:p>
          <a:p>
            <a:pPr marL="457200" lvl="0" indent="0" algn="l" rtl="0">
              <a:lnSpc>
                <a:spcPct val="115000"/>
              </a:lnSpc>
              <a:spcBef>
                <a:spcPts val="1200"/>
              </a:spcBef>
              <a:spcAft>
                <a:spcPts val="0"/>
              </a:spcAft>
              <a:buNone/>
            </a:pPr>
            <a:endParaRPr u="sng">
              <a:latin typeface="Arial"/>
              <a:ea typeface="Arial"/>
              <a:cs typeface="Arial"/>
              <a:sym typeface="Arial"/>
            </a:endParaRPr>
          </a:p>
          <a:p>
            <a:pPr marL="457200" lvl="0" indent="-355600" algn="l" rtl="0">
              <a:lnSpc>
                <a:spcPct val="115000"/>
              </a:lnSpc>
              <a:spcBef>
                <a:spcPts val="1200"/>
              </a:spcBef>
              <a:spcAft>
                <a:spcPts val="0"/>
              </a:spcAft>
              <a:buSzPts val="2000"/>
              <a:buChar char="●"/>
            </a:pPr>
            <a:r>
              <a:rPr lang="en-US" u="sng">
                <a:latin typeface="Arial"/>
                <a:ea typeface="Arial"/>
                <a:cs typeface="Arial"/>
                <a:sym typeface="Arial"/>
              </a:rPr>
              <a:t>SAMHSA’s National Helpline</a:t>
            </a:r>
            <a:endParaRPr u="sng">
              <a:latin typeface="Arial"/>
              <a:ea typeface="Arial"/>
              <a:cs typeface="Arial"/>
              <a:sym typeface="Arial"/>
            </a:endParaRPr>
          </a:p>
          <a:p>
            <a:pPr marL="457200" lvl="0" indent="0" algn="l" rtl="0">
              <a:lnSpc>
                <a:spcPct val="115000"/>
              </a:lnSpc>
              <a:spcBef>
                <a:spcPts val="1200"/>
              </a:spcBef>
              <a:spcAft>
                <a:spcPts val="0"/>
              </a:spcAft>
              <a:buNone/>
            </a:pPr>
            <a:r>
              <a:rPr lang="en-US" sz="1600">
                <a:latin typeface="Arial"/>
                <a:ea typeface="Arial"/>
                <a:cs typeface="Arial"/>
                <a:sym typeface="Arial"/>
              </a:rPr>
              <a:t>Toll-Free: 1-800-662-HELP (24/7/365 Treatment Referral</a:t>
            </a:r>
            <a:endParaRPr sz="1600">
              <a:latin typeface="Arial"/>
              <a:ea typeface="Arial"/>
              <a:cs typeface="Arial"/>
              <a:sym typeface="Arial"/>
            </a:endParaRPr>
          </a:p>
          <a:p>
            <a:pPr marL="457200" lvl="0" indent="0" algn="l" rtl="0">
              <a:lnSpc>
                <a:spcPct val="100000"/>
              </a:lnSpc>
              <a:spcBef>
                <a:spcPts val="1200"/>
              </a:spcBef>
              <a:spcAft>
                <a:spcPts val="0"/>
              </a:spcAft>
              <a:buNone/>
            </a:pPr>
            <a:r>
              <a:rPr lang="en-US" sz="1600">
                <a:latin typeface="Arial"/>
                <a:ea typeface="Arial"/>
                <a:cs typeface="Arial"/>
                <a:sym typeface="Arial"/>
              </a:rPr>
              <a:t>Website:</a:t>
            </a:r>
            <a:r>
              <a:rPr lang="en-US" sz="1600">
                <a:uFill>
                  <a:noFill/>
                </a:uFill>
                <a:latin typeface="Arial"/>
                <a:ea typeface="Arial"/>
                <a:cs typeface="Arial"/>
                <a:sym typeface="Arial"/>
                <a:hlinkClick r:id="rId3"/>
              </a:rPr>
              <a:t> </a:t>
            </a:r>
            <a:r>
              <a:rPr lang="en-US" sz="1600" u="sng">
                <a:solidFill>
                  <a:schemeClr val="hlink"/>
                </a:solidFill>
                <a:latin typeface="Arial"/>
                <a:ea typeface="Arial"/>
                <a:cs typeface="Arial"/>
                <a:sym typeface="Arial"/>
                <a:hlinkClick r:id="rId3"/>
              </a:rPr>
              <a:t>https://www.samhsa.gov/find-help/national-helpline</a:t>
            </a:r>
            <a:endParaRPr sz="1600">
              <a:latin typeface="Arial"/>
              <a:ea typeface="Arial"/>
              <a:cs typeface="Arial"/>
              <a:sym typeface="Arial"/>
            </a:endParaRPr>
          </a:p>
          <a:p>
            <a:pPr marL="457200" lvl="0" indent="-355600" algn="l" rtl="0">
              <a:lnSpc>
                <a:spcPct val="115000"/>
              </a:lnSpc>
              <a:spcBef>
                <a:spcPts val="1200"/>
              </a:spcBef>
              <a:spcAft>
                <a:spcPts val="0"/>
              </a:spcAft>
              <a:buSzPts val="2000"/>
              <a:buChar char="●"/>
            </a:pPr>
            <a:r>
              <a:rPr lang="en-US" u="sng">
                <a:latin typeface="Arial"/>
                <a:ea typeface="Arial"/>
                <a:cs typeface="Arial"/>
                <a:sym typeface="Arial"/>
              </a:rPr>
              <a:t>National Suicide Prevention Lifeline</a:t>
            </a:r>
            <a:endParaRPr u="sng">
              <a:latin typeface="Arial"/>
              <a:ea typeface="Arial"/>
              <a:cs typeface="Arial"/>
              <a:sym typeface="Arial"/>
            </a:endParaRPr>
          </a:p>
          <a:p>
            <a:pPr marL="457200" lvl="0" indent="0" algn="l" rtl="0">
              <a:lnSpc>
                <a:spcPct val="115000"/>
              </a:lnSpc>
              <a:spcBef>
                <a:spcPts val="1200"/>
              </a:spcBef>
              <a:spcAft>
                <a:spcPts val="0"/>
              </a:spcAft>
              <a:buNone/>
            </a:pPr>
            <a:r>
              <a:rPr lang="en-US" sz="1600">
                <a:latin typeface="Arial"/>
                <a:ea typeface="Arial"/>
                <a:cs typeface="Arial"/>
                <a:sym typeface="Arial"/>
              </a:rPr>
              <a:t>Toll-Free (English): 1-800-273-TALK (8255); Toll-Free (español): 1-888-628-9454</a:t>
            </a:r>
            <a:endParaRPr sz="1600">
              <a:latin typeface="Arial"/>
              <a:ea typeface="Arial"/>
              <a:cs typeface="Arial"/>
              <a:sym typeface="Arial"/>
            </a:endParaRPr>
          </a:p>
          <a:p>
            <a:pPr marL="457200" lvl="0" indent="0" algn="l" rtl="0">
              <a:lnSpc>
                <a:spcPct val="115000"/>
              </a:lnSpc>
              <a:spcBef>
                <a:spcPts val="1200"/>
              </a:spcBef>
              <a:spcAft>
                <a:spcPts val="0"/>
              </a:spcAft>
              <a:buNone/>
            </a:pPr>
            <a:r>
              <a:rPr lang="en-US" sz="1600">
                <a:latin typeface="Arial"/>
                <a:ea typeface="Arial"/>
                <a:cs typeface="Arial"/>
                <a:sym typeface="Arial"/>
              </a:rPr>
              <a:t>Website (English):</a:t>
            </a:r>
            <a:r>
              <a:rPr lang="en-US" sz="1600">
                <a:uFill>
                  <a:noFill/>
                </a:uFill>
                <a:latin typeface="Arial"/>
                <a:ea typeface="Arial"/>
                <a:cs typeface="Arial"/>
                <a:sym typeface="Arial"/>
                <a:hlinkClick r:id="rId4"/>
              </a:rPr>
              <a:t> </a:t>
            </a:r>
            <a:r>
              <a:rPr lang="en-US" sz="1600" u="sng">
                <a:solidFill>
                  <a:schemeClr val="hlink"/>
                </a:solidFill>
                <a:latin typeface="Arial"/>
                <a:ea typeface="Arial"/>
                <a:cs typeface="Arial"/>
                <a:sym typeface="Arial"/>
                <a:hlinkClick r:id="rId4"/>
              </a:rPr>
              <a:t>https://www.suicidepreventionlifeline.org</a:t>
            </a:r>
            <a:endParaRPr sz="1600" u="sng">
              <a:solidFill>
                <a:schemeClr val="hlink"/>
              </a:solidFill>
              <a:latin typeface="Arial"/>
              <a:ea typeface="Arial"/>
              <a:cs typeface="Arial"/>
              <a:sym typeface="Arial"/>
            </a:endParaRPr>
          </a:p>
          <a:p>
            <a:pPr marL="457200" lvl="0" indent="-411480" algn="l" rtl="0">
              <a:lnSpc>
                <a:spcPct val="115000"/>
              </a:lnSpc>
              <a:spcBef>
                <a:spcPts val="1200"/>
              </a:spcBef>
              <a:spcAft>
                <a:spcPts val="0"/>
              </a:spcAft>
              <a:buSzPts val="2880"/>
              <a:buFont typeface="Arial"/>
              <a:buChar char="•"/>
            </a:pPr>
            <a:r>
              <a:rPr lang="en-US" u="sng">
                <a:latin typeface="Arial"/>
                <a:ea typeface="Arial"/>
                <a:cs typeface="Arial"/>
                <a:sym typeface="Arial"/>
              </a:rPr>
              <a:t>Georgia Crisis and Access Line (GCAL)</a:t>
            </a:r>
            <a:endParaRPr u="sng">
              <a:latin typeface="Arial"/>
              <a:ea typeface="Arial"/>
              <a:cs typeface="Arial"/>
              <a:sym typeface="Arial"/>
            </a:endParaRPr>
          </a:p>
          <a:p>
            <a:pPr marL="457200" lvl="0" indent="0" algn="l" rtl="0">
              <a:lnSpc>
                <a:spcPct val="115000"/>
              </a:lnSpc>
              <a:spcBef>
                <a:spcPts val="1200"/>
              </a:spcBef>
              <a:spcAft>
                <a:spcPts val="0"/>
              </a:spcAft>
              <a:buSzPts val="1100"/>
              <a:buNone/>
            </a:pPr>
            <a:r>
              <a:rPr lang="en-US" sz="1600">
                <a:latin typeface="Arial"/>
                <a:ea typeface="Arial"/>
                <a:cs typeface="Arial"/>
                <a:sym typeface="Arial"/>
              </a:rPr>
              <a:t>Website:</a:t>
            </a:r>
            <a:r>
              <a:rPr lang="en-US" sz="1600">
                <a:uFill>
                  <a:noFill/>
                </a:uFill>
                <a:latin typeface="Arial"/>
                <a:ea typeface="Arial"/>
                <a:cs typeface="Arial"/>
                <a:sym typeface="Arial"/>
                <a:hlinkClick r:id="rId5"/>
              </a:rPr>
              <a:t> </a:t>
            </a:r>
            <a:r>
              <a:rPr lang="en-US" sz="1600" u="sng">
                <a:solidFill>
                  <a:schemeClr val="hlink"/>
                </a:solidFill>
                <a:latin typeface="Arial"/>
                <a:ea typeface="Arial"/>
                <a:cs typeface="Arial"/>
                <a:sym typeface="Arial"/>
                <a:hlinkClick r:id="rId5"/>
              </a:rPr>
              <a:t>https://www.georgiacollaborative.com/providers/georgia-crisis-and-access-line-gcal/</a:t>
            </a:r>
            <a:endParaRPr sz="1600" u="sng">
              <a:solidFill>
                <a:schemeClr val="hlink"/>
              </a:solidFill>
              <a:latin typeface="Arial"/>
              <a:ea typeface="Arial"/>
              <a:cs typeface="Arial"/>
              <a:sym typeface="Arial"/>
            </a:endParaRPr>
          </a:p>
          <a:p>
            <a:pPr marL="457200" lvl="0" indent="0" algn="l" rtl="0">
              <a:lnSpc>
                <a:spcPct val="115000"/>
              </a:lnSpc>
              <a:spcBef>
                <a:spcPts val="1200"/>
              </a:spcBef>
              <a:spcAft>
                <a:spcPts val="0"/>
              </a:spcAft>
              <a:buSzPts val="1100"/>
              <a:buNone/>
            </a:pPr>
            <a:r>
              <a:rPr lang="en-US" sz="1600">
                <a:latin typeface="Arial"/>
                <a:ea typeface="Arial"/>
                <a:cs typeface="Arial"/>
                <a:sym typeface="Arial"/>
              </a:rPr>
              <a:t>Toll-Free 1-800-715-4225</a:t>
            </a:r>
            <a:endParaRPr sz="1600">
              <a:latin typeface="Arial"/>
              <a:ea typeface="Arial"/>
              <a:cs typeface="Arial"/>
              <a:sym typeface="Arial"/>
            </a:endParaRPr>
          </a:p>
          <a:p>
            <a:pPr marL="457200" lvl="0" indent="0" algn="l" rtl="0">
              <a:lnSpc>
                <a:spcPct val="115000"/>
              </a:lnSpc>
              <a:spcBef>
                <a:spcPts val="1200"/>
              </a:spcBef>
              <a:spcAft>
                <a:spcPts val="0"/>
              </a:spcAft>
              <a:buSzPts val="1100"/>
              <a:buNone/>
            </a:pPr>
            <a:r>
              <a:rPr lang="en-US" sz="1600">
                <a:latin typeface="Arial"/>
                <a:ea typeface="Arial"/>
                <a:cs typeface="Arial"/>
                <a:sym typeface="Arial"/>
              </a:rPr>
              <a:t>GCAL text and chat app: My GCAL in your mobile app store</a:t>
            </a:r>
            <a:endParaRPr sz="1600">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endParaRPr u="sng">
              <a:latin typeface="Arial"/>
              <a:ea typeface="Arial"/>
              <a:cs typeface="Arial"/>
              <a:sym typeface="Arial"/>
            </a:endParaRPr>
          </a:p>
          <a:p>
            <a:pPr marL="203200" lvl="0" indent="0" algn="l" rtl="0">
              <a:lnSpc>
                <a:spcPct val="100000"/>
              </a:lnSpc>
              <a:spcBef>
                <a:spcPts val="1200"/>
              </a:spcBef>
              <a:spcAft>
                <a:spcPts val="0"/>
              </a:spcAft>
              <a:buSzPts val="3200"/>
              <a:buNone/>
            </a:pPr>
            <a:endParaRPr>
              <a:latin typeface="Arial"/>
              <a:ea typeface="Arial"/>
              <a:cs typeface="Arial"/>
              <a:sym typeface="Arial"/>
            </a:endParaRPr>
          </a:p>
        </p:txBody>
      </p:sp>
      <p:sp>
        <p:nvSpPr>
          <p:cNvPr id="278" name="Google Shape;278;g7253f3e818_0_0"/>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Lewis</a:t>
            </a:r>
            <a:endParaRPr>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p:nvPr>
        </p:nvSpPr>
        <p:spPr>
          <a:xfrm>
            <a:off x="685813" y="421025"/>
            <a:ext cx="10396800" cy="11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PURPOSE &amp; FORMAT</a:t>
            </a:r>
            <a:endParaRPr/>
          </a:p>
        </p:txBody>
      </p:sp>
      <p:sp>
        <p:nvSpPr>
          <p:cNvPr id="158" name="Google Shape;158;p2"/>
          <p:cNvSpPr txBox="1">
            <a:spLocks noGrp="1"/>
          </p:cNvSpPr>
          <p:nvPr>
            <p:ph type="body" idx="1"/>
          </p:nvPr>
        </p:nvSpPr>
        <p:spPr>
          <a:xfrm>
            <a:off x="686888" y="891175"/>
            <a:ext cx="10394700" cy="4704900"/>
          </a:xfrm>
          <a:prstGeom prst="rect">
            <a:avLst/>
          </a:prstGeom>
          <a:noFill/>
          <a:ln>
            <a:noFill/>
          </a:ln>
        </p:spPr>
        <p:txBody>
          <a:bodyPr spcFirstLastPara="1" wrap="square" lIns="91425" tIns="45700" rIns="91425" bIns="45700" anchor="ctr" anchorCtr="0">
            <a:normAutofit/>
          </a:bodyPr>
          <a:lstStyle/>
          <a:p>
            <a:pPr marL="457200" lvl="0" indent="-411480" algn="l" rtl="0">
              <a:lnSpc>
                <a:spcPct val="120000"/>
              </a:lnSpc>
              <a:spcBef>
                <a:spcPts val="0"/>
              </a:spcBef>
              <a:spcAft>
                <a:spcPts val="0"/>
              </a:spcAft>
              <a:buClr>
                <a:srgbClr val="3C4043"/>
              </a:buClr>
              <a:buSzPts val="2880"/>
              <a:buFont typeface="Roboto"/>
              <a:buChar char="●"/>
            </a:pPr>
            <a:r>
              <a:rPr lang="en-US">
                <a:solidFill>
                  <a:srgbClr val="3C4043"/>
                </a:solidFill>
                <a:latin typeface="Roboto"/>
                <a:ea typeface="Roboto"/>
                <a:cs typeface="Roboto"/>
                <a:sym typeface="Roboto"/>
              </a:rPr>
              <a:t>The purpose of this virtual meeting will be to share with parents new information regarding academics, student participation, and any additional resources.  </a:t>
            </a:r>
            <a:endParaRPr>
              <a:solidFill>
                <a:srgbClr val="3C4043"/>
              </a:solidFill>
              <a:latin typeface="Roboto"/>
              <a:ea typeface="Roboto"/>
              <a:cs typeface="Roboto"/>
              <a:sym typeface="Roboto"/>
            </a:endParaRPr>
          </a:p>
          <a:p>
            <a:pPr marL="457200" lvl="0" indent="-411480" algn="l" rtl="0">
              <a:lnSpc>
                <a:spcPct val="120000"/>
              </a:lnSpc>
              <a:spcBef>
                <a:spcPts val="0"/>
              </a:spcBef>
              <a:spcAft>
                <a:spcPts val="0"/>
              </a:spcAft>
              <a:buClr>
                <a:srgbClr val="3C4043"/>
              </a:buClr>
              <a:buSzPts val="2880"/>
              <a:buFont typeface="Roboto"/>
              <a:buChar char="●"/>
            </a:pPr>
            <a:r>
              <a:rPr lang="en-US">
                <a:solidFill>
                  <a:srgbClr val="3C4043"/>
                </a:solidFill>
                <a:latin typeface="Roboto"/>
                <a:ea typeface="Roboto"/>
                <a:cs typeface="Roboto"/>
                <a:sym typeface="Roboto"/>
              </a:rPr>
              <a:t>All teachers may not be present.  </a:t>
            </a:r>
            <a:endParaRPr>
              <a:solidFill>
                <a:srgbClr val="3C4043"/>
              </a:solidFill>
              <a:latin typeface="Roboto"/>
              <a:ea typeface="Roboto"/>
              <a:cs typeface="Roboto"/>
              <a:sym typeface="Roboto"/>
            </a:endParaRPr>
          </a:p>
          <a:p>
            <a:pPr marL="457200" lvl="0" indent="-411480" algn="l" rtl="0">
              <a:lnSpc>
                <a:spcPct val="120000"/>
              </a:lnSpc>
              <a:spcBef>
                <a:spcPts val="0"/>
              </a:spcBef>
              <a:spcAft>
                <a:spcPts val="0"/>
              </a:spcAft>
              <a:buClr>
                <a:srgbClr val="3C4043"/>
              </a:buClr>
              <a:buSzPts val="2880"/>
              <a:buFont typeface="Roboto"/>
              <a:buChar char="●"/>
            </a:pPr>
            <a:r>
              <a:rPr lang="en-US">
                <a:solidFill>
                  <a:srgbClr val="3C4043"/>
                </a:solidFill>
                <a:latin typeface="Roboto"/>
                <a:ea typeface="Roboto"/>
                <a:cs typeface="Roboto"/>
                <a:sym typeface="Roboto"/>
              </a:rPr>
              <a:t>Please turn off your microphones to reduce noise interferences.</a:t>
            </a:r>
            <a:endParaRPr>
              <a:solidFill>
                <a:srgbClr val="3C4043"/>
              </a:solidFill>
              <a:latin typeface="Roboto"/>
              <a:ea typeface="Roboto"/>
              <a:cs typeface="Roboto"/>
              <a:sym typeface="Roboto"/>
            </a:endParaRPr>
          </a:p>
          <a:p>
            <a:pPr marL="457200" lvl="0" indent="-411480" algn="l" rtl="0">
              <a:lnSpc>
                <a:spcPct val="120000"/>
              </a:lnSpc>
              <a:spcBef>
                <a:spcPts val="0"/>
              </a:spcBef>
              <a:spcAft>
                <a:spcPts val="0"/>
              </a:spcAft>
              <a:buClr>
                <a:srgbClr val="3C4043"/>
              </a:buClr>
              <a:buSzPts val="2880"/>
              <a:buFont typeface="Roboto"/>
              <a:buChar char="●"/>
            </a:pPr>
            <a:r>
              <a:rPr lang="en-US">
                <a:solidFill>
                  <a:srgbClr val="3C4043"/>
                </a:solidFill>
                <a:latin typeface="Roboto"/>
                <a:ea typeface="Roboto"/>
                <a:cs typeface="Roboto"/>
                <a:sym typeface="Roboto"/>
              </a:rPr>
              <a:t>Sign in using the QR code on your phone.</a:t>
            </a:r>
            <a:endParaRPr>
              <a:solidFill>
                <a:srgbClr val="3C4043"/>
              </a:solidFill>
              <a:latin typeface="Roboto"/>
              <a:ea typeface="Roboto"/>
              <a:cs typeface="Roboto"/>
              <a:sym typeface="Roboto"/>
            </a:endParaRPr>
          </a:p>
          <a:p>
            <a:pPr marL="457200" lvl="0" indent="-411480" algn="l" rtl="0">
              <a:lnSpc>
                <a:spcPct val="120000"/>
              </a:lnSpc>
              <a:spcBef>
                <a:spcPts val="0"/>
              </a:spcBef>
              <a:spcAft>
                <a:spcPts val="0"/>
              </a:spcAft>
              <a:buClr>
                <a:srgbClr val="3C4043"/>
              </a:buClr>
              <a:buSzPts val="2880"/>
              <a:buFont typeface="Roboto"/>
              <a:buChar char="●"/>
            </a:pPr>
            <a:r>
              <a:rPr lang="en-US">
                <a:solidFill>
                  <a:srgbClr val="3C4043"/>
                </a:solidFill>
                <a:latin typeface="Roboto"/>
                <a:ea typeface="Roboto"/>
                <a:cs typeface="Roboto"/>
                <a:sym typeface="Roboto"/>
              </a:rPr>
              <a:t>Type all questions/concerns  in the comment section.  At end of the session, we hope to host an efficient Q &amp; A session.  Typed questions/concerns will be answered first in the order that they are received.  Verbal questions will be answered afterwards.</a:t>
            </a:r>
            <a:endParaRPr/>
          </a:p>
        </p:txBody>
      </p:sp>
      <p:pic>
        <p:nvPicPr>
          <p:cNvPr id="159" name="Google Shape;159;p2"/>
          <p:cNvPicPr preferRelativeResize="0"/>
          <p:nvPr/>
        </p:nvPicPr>
        <p:blipFill>
          <a:blip r:embed="rId3">
            <a:alphaModFix/>
          </a:blip>
          <a:stretch>
            <a:fillRect/>
          </a:stretch>
        </p:blipFill>
        <p:spPr>
          <a:xfrm>
            <a:off x="10685725" y="-1"/>
            <a:ext cx="1506275" cy="1872800"/>
          </a:xfrm>
          <a:prstGeom prst="rect">
            <a:avLst/>
          </a:prstGeom>
          <a:noFill/>
          <a:ln>
            <a:noFill/>
          </a:ln>
        </p:spPr>
      </p:pic>
      <p:sp>
        <p:nvSpPr>
          <p:cNvPr id="160" name="Google Shape;160;p2"/>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Tate</a:t>
            </a:r>
            <a:endParaRPr>
              <a:latin typeface="Impact"/>
              <a:ea typeface="Impact"/>
              <a:cs typeface="Impact"/>
              <a:sym typeface="Impac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7253f3e818_0_13"/>
          <p:cNvSpPr txBox="1">
            <a:spLocks noGrp="1"/>
          </p:cNvSpPr>
          <p:nvPr>
            <p:ph type="title"/>
          </p:nvPr>
        </p:nvSpPr>
        <p:spPr>
          <a:xfrm>
            <a:off x="685801" y="685800"/>
            <a:ext cx="10396800" cy="115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Watch Alert: Behaviors to look for</a:t>
            </a:r>
            <a:endParaRPr/>
          </a:p>
        </p:txBody>
      </p:sp>
      <p:sp>
        <p:nvSpPr>
          <p:cNvPr id="284" name="Google Shape;284;g7253f3e818_0_13"/>
          <p:cNvSpPr txBox="1">
            <a:spLocks noGrp="1"/>
          </p:cNvSpPr>
          <p:nvPr>
            <p:ph type="body" idx="1"/>
          </p:nvPr>
        </p:nvSpPr>
        <p:spPr>
          <a:xfrm>
            <a:off x="685800" y="1641225"/>
            <a:ext cx="10394700" cy="37332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endParaRPr/>
          </a:p>
          <a:p>
            <a:pPr marL="457200" lvl="0" indent="0" algn="l" rtl="0">
              <a:spcBef>
                <a:spcPts val="1000"/>
              </a:spcBef>
              <a:spcAft>
                <a:spcPts val="0"/>
              </a:spcAft>
              <a:buNone/>
            </a:pPr>
            <a:endParaRPr b="1">
              <a:latin typeface="Arial"/>
              <a:ea typeface="Arial"/>
              <a:cs typeface="Arial"/>
              <a:sym typeface="Arial"/>
            </a:endParaRPr>
          </a:p>
          <a:p>
            <a:pPr marL="457200" lvl="0" indent="0" algn="l" rtl="0">
              <a:spcBef>
                <a:spcPts val="1000"/>
              </a:spcBef>
              <a:spcAft>
                <a:spcPts val="0"/>
              </a:spcAft>
              <a:buNone/>
            </a:pPr>
            <a:r>
              <a:rPr lang="en-US" b="1">
                <a:latin typeface="Arial"/>
                <a:ea typeface="Arial"/>
                <a:cs typeface="Arial"/>
                <a:sym typeface="Arial"/>
              </a:rPr>
              <a:t>Be Mindful of Significant, Long-Lasting concerning behaviors</a:t>
            </a:r>
            <a:endParaRPr b="1">
              <a:latin typeface="Arial"/>
              <a:ea typeface="Arial"/>
              <a:cs typeface="Arial"/>
              <a:sym typeface="Arial"/>
            </a:endParaRPr>
          </a:p>
          <a:p>
            <a:pPr marL="457200" lvl="0" indent="-411480" algn="l" rtl="0">
              <a:spcBef>
                <a:spcPts val="1000"/>
              </a:spcBef>
              <a:spcAft>
                <a:spcPts val="0"/>
              </a:spcAft>
              <a:buSzPts val="2880"/>
              <a:buChar char="-"/>
            </a:pPr>
            <a:r>
              <a:rPr lang="en-US">
                <a:latin typeface="Arial"/>
                <a:ea typeface="Arial"/>
                <a:cs typeface="Arial"/>
                <a:sym typeface="Arial"/>
              </a:rPr>
              <a:t>Changes in eating or sleeping habits </a:t>
            </a:r>
            <a:r>
              <a:rPr lang="en-US" sz="2200">
                <a:solidFill>
                  <a:schemeClr val="accent1"/>
                </a:solidFill>
                <a:latin typeface="Arial"/>
                <a:ea typeface="Arial"/>
                <a:cs typeface="Arial"/>
                <a:sym typeface="Arial"/>
              </a:rPr>
              <a:t> 	 - </a:t>
            </a:r>
            <a:r>
              <a:rPr lang="en-US">
                <a:latin typeface="Arial"/>
                <a:ea typeface="Arial"/>
                <a:cs typeface="Arial"/>
                <a:sym typeface="Arial"/>
              </a:rPr>
              <a:t> Increased in attachment, Clinginess</a:t>
            </a:r>
            <a:endParaRPr>
              <a:latin typeface="Arial"/>
              <a:ea typeface="Arial"/>
              <a:cs typeface="Arial"/>
              <a:sym typeface="Arial"/>
            </a:endParaRPr>
          </a:p>
          <a:p>
            <a:pPr marL="457200" lvl="0" indent="-411480" algn="l" rtl="0">
              <a:spcBef>
                <a:spcPts val="0"/>
              </a:spcBef>
              <a:spcAft>
                <a:spcPts val="0"/>
              </a:spcAft>
              <a:buSzPts val="2880"/>
              <a:buChar char="-"/>
            </a:pPr>
            <a:r>
              <a:rPr lang="en-US">
                <a:latin typeface="Arial"/>
                <a:ea typeface="Arial"/>
                <a:cs typeface="Arial"/>
                <a:sym typeface="Arial"/>
              </a:rPr>
              <a:t> Exaggerated story-telling 				 </a:t>
            </a:r>
            <a:r>
              <a:rPr lang="en-US" sz="2200">
                <a:solidFill>
                  <a:schemeClr val="accent1"/>
                </a:solidFill>
                <a:latin typeface="Arial"/>
                <a:ea typeface="Arial"/>
                <a:cs typeface="Arial"/>
                <a:sym typeface="Arial"/>
              </a:rPr>
              <a:t>-</a:t>
            </a:r>
            <a:r>
              <a:rPr lang="en-US">
                <a:latin typeface="Arial"/>
                <a:ea typeface="Arial"/>
                <a:cs typeface="Arial"/>
                <a:sym typeface="Arial"/>
              </a:rPr>
              <a:t>   Argumentative or Resistant to authority </a:t>
            </a:r>
            <a:endParaRPr>
              <a:latin typeface="Arial"/>
              <a:ea typeface="Arial"/>
              <a:cs typeface="Arial"/>
              <a:sym typeface="Arial"/>
            </a:endParaRPr>
          </a:p>
          <a:p>
            <a:pPr marL="457200" lvl="0" indent="-411480" algn="l" rtl="0">
              <a:spcBef>
                <a:spcPts val="0"/>
              </a:spcBef>
              <a:spcAft>
                <a:spcPts val="0"/>
              </a:spcAft>
              <a:buSzPts val="2880"/>
              <a:buChar char="-"/>
            </a:pPr>
            <a:r>
              <a:rPr lang="en-US">
                <a:latin typeface="Arial"/>
                <a:ea typeface="Arial"/>
                <a:cs typeface="Arial"/>
                <a:sym typeface="Arial"/>
              </a:rPr>
              <a:t>Complaints of aches and pains, not related to known physical conditions</a:t>
            </a:r>
            <a:endParaRPr>
              <a:latin typeface="Arial"/>
              <a:ea typeface="Arial"/>
              <a:cs typeface="Arial"/>
              <a:sym typeface="Arial"/>
            </a:endParaRPr>
          </a:p>
          <a:p>
            <a:pPr marL="457200" lvl="0" indent="-411480" algn="l" rtl="0">
              <a:spcBef>
                <a:spcPts val="0"/>
              </a:spcBef>
              <a:spcAft>
                <a:spcPts val="0"/>
              </a:spcAft>
              <a:buSzPts val="2880"/>
              <a:buChar char="-"/>
            </a:pPr>
            <a:r>
              <a:rPr lang="en-US">
                <a:latin typeface="Arial"/>
                <a:ea typeface="Arial"/>
                <a:cs typeface="Arial"/>
                <a:sym typeface="Arial"/>
              </a:rPr>
              <a:t>Out of Norm Disobedience, Hyperactivity, Aggression, and Withdrawal </a:t>
            </a:r>
            <a:endParaRPr>
              <a:latin typeface="Arial"/>
              <a:ea typeface="Arial"/>
              <a:cs typeface="Arial"/>
              <a:sym typeface="Arial"/>
            </a:endParaRPr>
          </a:p>
          <a:p>
            <a:pPr marL="457200" lvl="0" indent="0" algn="l" rtl="0">
              <a:spcBef>
                <a:spcPts val="1000"/>
              </a:spcBef>
              <a:spcAft>
                <a:spcPts val="0"/>
              </a:spcAft>
              <a:buNone/>
            </a:pPr>
            <a:endParaRPr/>
          </a:p>
          <a:p>
            <a:pPr marL="0" lvl="0" indent="0" algn="l" rtl="0">
              <a:spcBef>
                <a:spcPts val="1000"/>
              </a:spcBef>
              <a:spcAft>
                <a:spcPts val="0"/>
              </a:spcAft>
              <a:buNone/>
            </a:pPr>
            <a:r>
              <a:rPr lang="en-US"/>
              <a:t> </a:t>
            </a:r>
            <a:endParaRPr/>
          </a:p>
          <a:p>
            <a:pPr marL="0" lvl="0" indent="0" algn="l" rtl="0">
              <a:spcBef>
                <a:spcPts val="1000"/>
              </a:spcBef>
              <a:spcAft>
                <a:spcPts val="0"/>
              </a:spcAft>
              <a:buNone/>
            </a:pPr>
            <a:endParaRPr/>
          </a:p>
        </p:txBody>
      </p:sp>
      <p:sp>
        <p:nvSpPr>
          <p:cNvPr id="285" name="Google Shape;285;g7253f3e818_0_13"/>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Lewis</a:t>
            </a:r>
            <a:endParaRPr>
              <a:latin typeface="Impact"/>
              <a:ea typeface="Impact"/>
              <a:cs typeface="Impact"/>
              <a:sym typeface="Impac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7253f3e818_0_20"/>
          <p:cNvSpPr txBox="1">
            <a:spLocks noGrp="1"/>
          </p:cNvSpPr>
          <p:nvPr>
            <p:ph type="title"/>
          </p:nvPr>
        </p:nvSpPr>
        <p:spPr>
          <a:xfrm>
            <a:off x="685801" y="685800"/>
            <a:ext cx="10396800" cy="115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How to Support</a:t>
            </a:r>
            <a:endParaRPr/>
          </a:p>
        </p:txBody>
      </p:sp>
      <p:sp>
        <p:nvSpPr>
          <p:cNvPr id="291" name="Google Shape;291;g7253f3e818_0_20"/>
          <p:cNvSpPr txBox="1">
            <a:spLocks noGrp="1"/>
          </p:cNvSpPr>
          <p:nvPr>
            <p:ph type="body" idx="1"/>
          </p:nvPr>
        </p:nvSpPr>
        <p:spPr>
          <a:xfrm>
            <a:off x="685800" y="1632676"/>
            <a:ext cx="10394700" cy="3741900"/>
          </a:xfrm>
          <a:prstGeom prst="rect">
            <a:avLst/>
          </a:prstGeom>
        </p:spPr>
        <p:txBody>
          <a:bodyPr spcFirstLastPara="1" wrap="square" lIns="91425" tIns="45700" rIns="91425" bIns="45700" anchor="ctr" anchorCtr="0">
            <a:noAutofit/>
          </a:bodyPr>
          <a:lstStyle/>
          <a:p>
            <a:pPr marL="457200" lvl="0" indent="0" algn="l" rtl="0">
              <a:lnSpc>
                <a:spcPct val="115000"/>
              </a:lnSpc>
              <a:spcBef>
                <a:spcPts val="1200"/>
              </a:spcBef>
              <a:spcAft>
                <a:spcPts val="0"/>
              </a:spcAft>
              <a:buNone/>
            </a:pPr>
            <a:endParaRPr sz="1100">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t>
            </a:r>
            <a:r>
              <a:rPr lang="en-US" sz="1100">
                <a:latin typeface="Arial"/>
                <a:ea typeface="Arial"/>
                <a:cs typeface="Arial"/>
                <a:sym typeface="Arial"/>
              </a:rPr>
              <a:t> </a:t>
            </a:r>
            <a:r>
              <a:rPr lang="en-US" b="1">
                <a:latin typeface="Arial"/>
                <a:ea typeface="Arial"/>
                <a:cs typeface="Arial"/>
                <a:sym typeface="Arial"/>
              </a:rPr>
              <a:t>Pay attention and be a good listener: </a:t>
            </a:r>
            <a:r>
              <a:rPr lang="en-US" sz="1800">
                <a:latin typeface="Arial"/>
                <a:ea typeface="Arial"/>
                <a:cs typeface="Arial"/>
                <a:sym typeface="Arial"/>
              </a:rPr>
              <a:t>Allow children to draw, write, and dance out their feelings.</a:t>
            </a:r>
            <a:endParaRPr sz="1800">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 </a:t>
            </a:r>
            <a:r>
              <a:rPr lang="en-US" b="1">
                <a:latin typeface="Arial"/>
                <a:ea typeface="Arial"/>
                <a:cs typeface="Arial"/>
                <a:sym typeface="Arial"/>
              </a:rPr>
              <a:t>Acknowledge feelings:</a:t>
            </a:r>
            <a:r>
              <a:rPr lang="en-US">
                <a:latin typeface="Arial"/>
                <a:ea typeface="Arial"/>
                <a:cs typeface="Arial"/>
                <a:sym typeface="Arial"/>
              </a:rPr>
              <a:t> </a:t>
            </a:r>
            <a:r>
              <a:rPr lang="en-US" sz="1800">
                <a:latin typeface="Arial"/>
                <a:ea typeface="Arial"/>
                <a:cs typeface="Arial"/>
                <a:sym typeface="Arial"/>
              </a:rPr>
              <a:t>Accept their feelings and tell them it is okay to feel sad, upset, or stressed. Crying is often a way to relieve stress and grief.</a:t>
            </a:r>
            <a:endParaRPr sz="1800">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 </a:t>
            </a:r>
            <a:r>
              <a:rPr lang="en-US" b="1">
                <a:latin typeface="Arial"/>
                <a:ea typeface="Arial"/>
                <a:cs typeface="Arial"/>
                <a:sym typeface="Arial"/>
              </a:rPr>
              <a:t>Allow them to ask questions:</a:t>
            </a:r>
            <a:r>
              <a:rPr lang="en-US">
                <a:latin typeface="Arial"/>
                <a:ea typeface="Arial"/>
                <a:cs typeface="Arial"/>
                <a:sym typeface="Arial"/>
              </a:rPr>
              <a:t> </a:t>
            </a:r>
            <a:r>
              <a:rPr lang="en-US" sz="1800">
                <a:latin typeface="Arial"/>
                <a:ea typeface="Arial"/>
                <a:cs typeface="Arial"/>
                <a:sym typeface="Arial"/>
              </a:rPr>
              <a:t> </a:t>
            </a:r>
            <a:r>
              <a:rPr lang="en-US" sz="1800" b="1">
                <a:latin typeface="Arial"/>
                <a:ea typeface="Arial"/>
                <a:cs typeface="Arial"/>
                <a:sym typeface="Arial"/>
              </a:rPr>
              <a:t>LIMIT</a:t>
            </a:r>
            <a:r>
              <a:rPr lang="en-US" sz="1800">
                <a:latin typeface="Arial"/>
                <a:ea typeface="Arial"/>
                <a:cs typeface="Arial"/>
                <a:sym typeface="Arial"/>
              </a:rPr>
              <a:t> the exposure to allow for break from over-information which can increase anxiety. </a:t>
            </a:r>
            <a:r>
              <a:rPr lang="en-US" sz="1800" b="1">
                <a:latin typeface="Arial"/>
                <a:ea typeface="Arial"/>
                <a:cs typeface="Arial"/>
                <a:sym typeface="Arial"/>
              </a:rPr>
              <a:t>Be</a:t>
            </a:r>
            <a:r>
              <a:rPr lang="en-US" sz="1800">
                <a:latin typeface="Arial"/>
                <a:ea typeface="Arial"/>
                <a:cs typeface="Arial"/>
                <a:sym typeface="Arial"/>
              </a:rPr>
              <a:t> </a:t>
            </a:r>
            <a:r>
              <a:rPr lang="en-US" sz="1800" b="1">
                <a:latin typeface="Arial"/>
                <a:ea typeface="Arial"/>
                <a:cs typeface="Arial"/>
                <a:sym typeface="Arial"/>
              </a:rPr>
              <a:t>careful</a:t>
            </a:r>
            <a:r>
              <a:rPr lang="en-US" sz="1800">
                <a:latin typeface="Arial"/>
                <a:ea typeface="Arial"/>
                <a:cs typeface="Arial"/>
                <a:sym typeface="Arial"/>
              </a:rPr>
              <a:t> not to pressure children to talk or join in expressive activities.</a:t>
            </a:r>
            <a:endParaRPr sz="1800">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 </a:t>
            </a:r>
            <a:r>
              <a:rPr lang="en-US" b="1">
                <a:latin typeface="Arial"/>
                <a:ea typeface="Arial"/>
                <a:cs typeface="Arial"/>
                <a:sym typeface="Arial"/>
              </a:rPr>
              <a:t>Model positive self-care:  </a:t>
            </a:r>
            <a:r>
              <a:rPr lang="en-US" sz="1800">
                <a:latin typeface="Arial"/>
                <a:ea typeface="Arial"/>
                <a:cs typeface="Arial"/>
                <a:sym typeface="Arial"/>
              </a:rPr>
              <a:t>Set routines, eat healthy meals, get enough sleep, exercise and play, and take deep breaths to handle stress. </a:t>
            </a:r>
            <a:endParaRPr sz="1800">
              <a:latin typeface="Arial"/>
              <a:ea typeface="Arial"/>
              <a:cs typeface="Arial"/>
              <a:sym typeface="Arial"/>
            </a:endParaRPr>
          </a:p>
          <a:p>
            <a:pPr marL="0" lvl="0" indent="0" algn="l" rtl="0">
              <a:spcBef>
                <a:spcPts val="1200"/>
              </a:spcBef>
              <a:spcAft>
                <a:spcPts val="0"/>
              </a:spcAft>
              <a:buNone/>
            </a:pPr>
            <a:endParaRPr>
              <a:latin typeface="Arial"/>
              <a:ea typeface="Arial"/>
              <a:cs typeface="Arial"/>
              <a:sym typeface="Arial"/>
            </a:endParaRPr>
          </a:p>
        </p:txBody>
      </p:sp>
      <p:sp>
        <p:nvSpPr>
          <p:cNvPr id="292" name="Google Shape;292;g7253f3e818_0_20"/>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Lewis</a:t>
            </a:r>
            <a:endParaRPr>
              <a:latin typeface="Impact"/>
              <a:ea typeface="Impact"/>
              <a:cs typeface="Impact"/>
              <a:sym typeface="Impac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
          <p:cNvSpPr txBox="1">
            <a:spLocks noGrp="1"/>
          </p:cNvSpPr>
          <p:nvPr>
            <p:ph type="title"/>
          </p:nvPr>
        </p:nvSpPr>
        <p:spPr>
          <a:xfrm>
            <a:off x="685801" y="685800"/>
            <a:ext cx="10396800" cy="1158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SOCIAL SERVICES DEPARTMENT</a:t>
            </a:r>
            <a:endParaRPr/>
          </a:p>
        </p:txBody>
      </p:sp>
      <p:sp>
        <p:nvSpPr>
          <p:cNvPr id="298" name="Google Shape;298;p4"/>
          <p:cNvSpPr txBox="1">
            <a:spLocks noGrp="1"/>
          </p:cNvSpPr>
          <p:nvPr>
            <p:ph type="body" idx="1"/>
          </p:nvPr>
        </p:nvSpPr>
        <p:spPr>
          <a:xfrm>
            <a:off x="685800" y="1687350"/>
            <a:ext cx="5088600" cy="3635700"/>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3200"/>
              <a:buNone/>
            </a:pPr>
            <a:r>
              <a:rPr lang="en-US"/>
              <a:t>    Erika Cuttray, School Social Worker</a:t>
            </a:r>
            <a:endParaRPr/>
          </a:p>
          <a:p>
            <a:pPr marL="228600" lvl="0" indent="-25400" algn="l" rtl="0">
              <a:lnSpc>
                <a:spcPct val="120000"/>
              </a:lnSpc>
              <a:spcBef>
                <a:spcPts val="0"/>
              </a:spcBef>
              <a:spcAft>
                <a:spcPts val="0"/>
              </a:spcAft>
              <a:buSzPts val="3200"/>
              <a:buNone/>
            </a:pPr>
            <a:r>
              <a:rPr lang="en-US" u="sng">
                <a:solidFill>
                  <a:schemeClr val="hlink"/>
                </a:solidFill>
                <a:hlinkClick r:id="rId3"/>
              </a:rPr>
              <a:t>erika.cuttray@clayton.k12.ga.us</a:t>
            </a:r>
            <a:endParaRPr/>
          </a:p>
          <a:p>
            <a:pPr marL="228600" lvl="0" indent="-25400" algn="l" rtl="0">
              <a:lnSpc>
                <a:spcPct val="120000"/>
              </a:lnSpc>
              <a:spcBef>
                <a:spcPts val="0"/>
              </a:spcBef>
              <a:spcAft>
                <a:spcPts val="0"/>
              </a:spcAft>
              <a:buSzPts val="3200"/>
              <a:buNone/>
            </a:pPr>
            <a:r>
              <a:rPr lang="en-US"/>
              <a:t>phone:</a:t>
            </a:r>
            <a:endParaRPr/>
          </a:p>
          <a:p>
            <a:pPr marL="228600" lvl="0" indent="-25400" algn="l" rtl="0">
              <a:lnSpc>
                <a:spcPct val="120000"/>
              </a:lnSpc>
              <a:spcBef>
                <a:spcPts val="0"/>
              </a:spcBef>
              <a:spcAft>
                <a:spcPts val="0"/>
              </a:spcAft>
              <a:buSzPts val="3200"/>
              <a:buNone/>
            </a:pPr>
            <a:endParaRPr/>
          </a:p>
          <a:p>
            <a:pPr marL="228600" lvl="0" indent="-25400" algn="l" rtl="0">
              <a:lnSpc>
                <a:spcPct val="120000"/>
              </a:lnSpc>
              <a:spcBef>
                <a:spcPts val="0"/>
              </a:spcBef>
              <a:spcAft>
                <a:spcPts val="0"/>
              </a:spcAft>
              <a:buSzPts val="3200"/>
              <a:buNone/>
            </a:pPr>
            <a:r>
              <a:rPr lang="en-US"/>
              <a:t>Nicholas Frutiger, Behavior Specialist</a:t>
            </a:r>
            <a:endParaRPr/>
          </a:p>
          <a:p>
            <a:pPr marL="228600" lvl="0" indent="-25400" algn="l" rtl="0">
              <a:lnSpc>
                <a:spcPct val="120000"/>
              </a:lnSpc>
              <a:spcBef>
                <a:spcPts val="0"/>
              </a:spcBef>
              <a:spcAft>
                <a:spcPts val="0"/>
              </a:spcAft>
              <a:buSzPts val="3200"/>
              <a:buNone/>
            </a:pPr>
            <a:r>
              <a:rPr lang="en-US" u="sng">
                <a:solidFill>
                  <a:schemeClr val="hlink"/>
                </a:solidFill>
                <a:hlinkClick r:id="rId4"/>
              </a:rPr>
              <a:t>nicholas.frutiger@clayton.k12.ga.us</a:t>
            </a:r>
            <a:endParaRPr/>
          </a:p>
          <a:p>
            <a:pPr marL="228600" lvl="0" indent="-25400" algn="l" rtl="0">
              <a:lnSpc>
                <a:spcPct val="120000"/>
              </a:lnSpc>
              <a:spcBef>
                <a:spcPts val="0"/>
              </a:spcBef>
              <a:spcAft>
                <a:spcPts val="0"/>
              </a:spcAft>
              <a:buSzPts val="3200"/>
              <a:buNone/>
            </a:pPr>
            <a:r>
              <a:rPr lang="en-US"/>
              <a:t>phone:</a:t>
            </a:r>
            <a:endParaRPr/>
          </a:p>
        </p:txBody>
      </p:sp>
      <p:sp>
        <p:nvSpPr>
          <p:cNvPr id="299" name="Google Shape;299;p4"/>
          <p:cNvSpPr txBox="1">
            <a:spLocks noGrp="1"/>
          </p:cNvSpPr>
          <p:nvPr>
            <p:ph type="body" idx="2"/>
          </p:nvPr>
        </p:nvSpPr>
        <p:spPr>
          <a:xfrm>
            <a:off x="5996096" y="2011946"/>
            <a:ext cx="5086500" cy="3311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Brianna Lewis, School Psychologist</a:t>
            </a:r>
            <a:endParaRPr/>
          </a:p>
          <a:p>
            <a:pPr marL="0" lvl="0" indent="0" algn="l" rtl="0">
              <a:spcBef>
                <a:spcPts val="1000"/>
              </a:spcBef>
              <a:spcAft>
                <a:spcPts val="0"/>
              </a:spcAft>
              <a:buNone/>
            </a:pPr>
            <a:r>
              <a:rPr lang="en-US" u="sng">
                <a:solidFill>
                  <a:schemeClr val="hlink"/>
                </a:solidFill>
                <a:hlinkClick r:id="rId5"/>
              </a:rPr>
              <a:t>brianna.lewis@clayton.k12.ga.us</a:t>
            </a:r>
            <a:endParaRPr/>
          </a:p>
          <a:p>
            <a:pPr marL="0" lvl="0" indent="0" algn="l" rtl="0">
              <a:spcBef>
                <a:spcPts val="1000"/>
              </a:spcBef>
              <a:spcAft>
                <a:spcPts val="0"/>
              </a:spcAft>
              <a:buNone/>
            </a:pPr>
            <a:r>
              <a:rPr lang="en-US"/>
              <a:t>phone:</a:t>
            </a:r>
            <a:endParaRPr/>
          </a:p>
          <a:p>
            <a:pPr marL="0" lvl="0" indent="0" algn="l" rtl="0">
              <a:spcBef>
                <a:spcPts val="1000"/>
              </a:spcBef>
              <a:spcAft>
                <a:spcPts val="0"/>
              </a:spcAft>
              <a:buNone/>
            </a:pPr>
            <a:endParaRPr/>
          </a:p>
          <a:p>
            <a:pPr marL="0" lvl="0" indent="0" algn="l" rtl="0">
              <a:spcBef>
                <a:spcPts val="1000"/>
              </a:spcBef>
              <a:spcAft>
                <a:spcPts val="0"/>
              </a:spcAft>
              <a:buNone/>
            </a:pPr>
            <a:r>
              <a:rPr lang="en-US"/>
              <a:t>Schmekia Tate, School Counselor</a:t>
            </a:r>
            <a:endParaRPr/>
          </a:p>
          <a:p>
            <a:pPr marL="0" lvl="0" indent="0" algn="l" rtl="0">
              <a:spcBef>
                <a:spcPts val="1000"/>
              </a:spcBef>
              <a:spcAft>
                <a:spcPts val="0"/>
              </a:spcAft>
              <a:buNone/>
            </a:pPr>
            <a:r>
              <a:rPr lang="en-US" u="sng">
                <a:solidFill>
                  <a:schemeClr val="hlink"/>
                </a:solidFill>
                <a:hlinkClick r:id="rId6"/>
              </a:rPr>
              <a:t>schmekia.tate@clayton.k12.ga.us</a:t>
            </a:r>
            <a:endParaRPr/>
          </a:p>
          <a:p>
            <a:pPr marL="0" lvl="0" indent="0" algn="l" rtl="0">
              <a:spcBef>
                <a:spcPts val="1000"/>
              </a:spcBef>
              <a:spcAft>
                <a:spcPts val="0"/>
              </a:spcAft>
              <a:buNone/>
            </a:pPr>
            <a:r>
              <a:rPr lang="en-US"/>
              <a:t>phone: 770-991-4651 opt. 7</a:t>
            </a:r>
            <a:endParaRPr/>
          </a:p>
        </p:txBody>
      </p:sp>
      <p:sp>
        <p:nvSpPr>
          <p:cNvPr id="300" name="Google Shape;300;p4"/>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Cuttray</a:t>
            </a:r>
            <a:endParaRPr>
              <a:latin typeface="Impact"/>
              <a:ea typeface="Impact"/>
              <a:cs typeface="Impact"/>
              <a:sym typeface="Impac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7206601c69_0_19"/>
          <p:cNvSpPr txBox="1">
            <a:spLocks noGrp="1"/>
          </p:cNvSpPr>
          <p:nvPr>
            <p:ph type="title"/>
          </p:nvPr>
        </p:nvSpPr>
        <p:spPr>
          <a:xfrm>
            <a:off x="685801" y="685800"/>
            <a:ext cx="10396800" cy="115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n-US"/>
              <a:t>SOCIAL SERVICES NEEDS ASSESSMENT</a:t>
            </a:r>
            <a:endParaRPr/>
          </a:p>
        </p:txBody>
      </p:sp>
      <p:sp>
        <p:nvSpPr>
          <p:cNvPr id="306" name="Google Shape;306;g7206601c69_0_19"/>
          <p:cNvSpPr txBox="1">
            <a:spLocks noGrp="1"/>
          </p:cNvSpPr>
          <p:nvPr>
            <p:ph type="body" idx="1"/>
          </p:nvPr>
        </p:nvSpPr>
        <p:spPr>
          <a:xfrm>
            <a:off x="685800" y="2063396"/>
            <a:ext cx="10394700" cy="3311100"/>
          </a:xfrm>
          <a:prstGeom prst="rect">
            <a:avLst/>
          </a:prstGeom>
          <a:noFill/>
          <a:ln>
            <a:noFill/>
          </a:ln>
        </p:spPr>
        <p:txBody>
          <a:bodyPr spcFirstLastPara="1" wrap="square" lIns="91425" tIns="45700" rIns="91425" bIns="45700" anchor="ctr" anchorCtr="0">
            <a:noAutofit/>
          </a:bodyPr>
          <a:lstStyle/>
          <a:p>
            <a:pPr marL="0" lvl="0" indent="0" algn="l" rtl="0">
              <a:lnSpc>
                <a:spcPct val="120000"/>
              </a:lnSpc>
              <a:spcBef>
                <a:spcPts val="0"/>
              </a:spcBef>
              <a:spcAft>
                <a:spcPts val="0"/>
              </a:spcAft>
              <a:buNone/>
            </a:pPr>
            <a:r>
              <a:rPr lang="en-US" sz="1800">
                <a:latin typeface="Abril Fatface"/>
                <a:ea typeface="Abril Fatface"/>
                <a:cs typeface="Abril Fatface"/>
                <a:sym typeface="Abril Fatface"/>
              </a:rPr>
              <a:t>During this crisis it is important to assess the needs of our families and students at King Elementary School. There are several topics that we should discuss and questions that our team can assist with. </a:t>
            </a:r>
            <a:endParaRPr sz="1800">
              <a:latin typeface="Abril Fatface"/>
              <a:ea typeface="Abril Fatface"/>
              <a:cs typeface="Abril Fatface"/>
              <a:sym typeface="Abril Fatface"/>
            </a:endParaRPr>
          </a:p>
          <a:p>
            <a:pPr marL="914400" lvl="1" indent="-342900" algn="l" rtl="0">
              <a:lnSpc>
                <a:spcPct val="120000"/>
              </a:lnSpc>
              <a:spcBef>
                <a:spcPts val="0"/>
              </a:spcBef>
              <a:spcAft>
                <a:spcPts val="0"/>
              </a:spcAft>
              <a:buSzPts val="1800"/>
              <a:buFont typeface="Abril Fatface"/>
              <a:buChar char="○"/>
            </a:pPr>
            <a:r>
              <a:rPr lang="en-US">
                <a:latin typeface="Abril Fatface"/>
                <a:ea typeface="Abril Fatface"/>
                <a:cs typeface="Abril Fatface"/>
                <a:sym typeface="Abril Fatface"/>
              </a:rPr>
              <a:t>Are you needing financial aid?</a:t>
            </a:r>
            <a:endParaRPr>
              <a:latin typeface="Abril Fatface"/>
              <a:ea typeface="Abril Fatface"/>
              <a:cs typeface="Abril Fatface"/>
              <a:sym typeface="Abril Fatface"/>
            </a:endParaRPr>
          </a:p>
          <a:p>
            <a:pPr marL="914400" lvl="1" indent="-342900" algn="l" rtl="0">
              <a:lnSpc>
                <a:spcPct val="120000"/>
              </a:lnSpc>
              <a:spcBef>
                <a:spcPts val="0"/>
              </a:spcBef>
              <a:spcAft>
                <a:spcPts val="0"/>
              </a:spcAft>
              <a:buSzPts val="1800"/>
              <a:buFont typeface="Abril Fatface"/>
              <a:buChar char="○"/>
            </a:pPr>
            <a:r>
              <a:rPr lang="en-US">
                <a:latin typeface="Abril Fatface"/>
                <a:ea typeface="Abril Fatface"/>
                <a:cs typeface="Abril Fatface"/>
                <a:sym typeface="Abril Fatface"/>
              </a:rPr>
              <a:t>Do you require assistance with groceries/toiletries?</a:t>
            </a:r>
            <a:endParaRPr>
              <a:latin typeface="Abril Fatface"/>
              <a:ea typeface="Abril Fatface"/>
              <a:cs typeface="Abril Fatface"/>
              <a:sym typeface="Abril Fatface"/>
            </a:endParaRPr>
          </a:p>
          <a:p>
            <a:pPr marL="914400" lvl="1" indent="-342900" algn="l" rtl="0">
              <a:lnSpc>
                <a:spcPct val="120000"/>
              </a:lnSpc>
              <a:spcBef>
                <a:spcPts val="0"/>
              </a:spcBef>
              <a:spcAft>
                <a:spcPts val="0"/>
              </a:spcAft>
              <a:buSzPts val="1800"/>
              <a:buFont typeface="Abril Fatface"/>
              <a:buChar char="○"/>
            </a:pPr>
            <a:r>
              <a:rPr lang="en-US">
                <a:latin typeface="Abril Fatface"/>
                <a:ea typeface="Abril Fatface"/>
                <a:cs typeface="Abril Fatface"/>
                <a:sym typeface="Abril Fatface"/>
              </a:rPr>
              <a:t>Is there crisis information needed?</a:t>
            </a:r>
            <a:endParaRPr>
              <a:latin typeface="Abril Fatface"/>
              <a:ea typeface="Abril Fatface"/>
              <a:cs typeface="Abril Fatface"/>
              <a:sym typeface="Abril Fatface"/>
            </a:endParaRPr>
          </a:p>
          <a:p>
            <a:pPr marL="914400" lvl="1" indent="-342900" algn="l" rtl="0">
              <a:lnSpc>
                <a:spcPct val="120000"/>
              </a:lnSpc>
              <a:spcBef>
                <a:spcPts val="0"/>
              </a:spcBef>
              <a:spcAft>
                <a:spcPts val="0"/>
              </a:spcAft>
              <a:buSzPts val="1800"/>
              <a:buFont typeface="Abril Fatface"/>
              <a:buChar char="○"/>
            </a:pPr>
            <a:r>
              <a:rPr lang="en-US">
                <a:latin typeface="Abril Fatface"/>
                <a:ea typeface="Abril Fatface"/>
                <a:cs typeface="Abril Fatface"/>
                <a:sym typeface="Abril Fatface"/>
              </a:rPr>
              <a:t>How has the pandemic affected your family?</a:t>
            </a:r>
            <a:endParaRPr>
              <a:latin typeface="Abril Fatface"/>
              <a:ea typeface="Abril Fatface"/>
              <a:cs typeface="Abril Fatface"/>
              <a:sym typeface="Abril Fatface"/>
            </a:endParaRPr>
          </a:p>
          <a:p>
            <a:pPr marL="914400" lvl="1" indent="-342900" algn="l" rtl="0">
              <a:lnSpc>
                <a:spcPct val="120000"/>
              </a:lnSpc>
              <a:spcBef>
                <a:spcPts val="0"/>
              </a:spcBef>
              <a:spcAft>
                <a:spcPts val="0"/>
              </a:spcAft>
              <a:buSzPts val="1800"/>
              <a:buFont typeface="Abril Fatface"/>
              <a:buChar char="○"/>
            </a:pPr>
            <a:r>
              <a:rPr lang="en-US">
                <a:latin typeface="Abril Fatface"/>
                <a:ea typeface="Abril Fatface"/>
                <a:cs typeface="Abril Fatface"/>
                <a:sym typeface="Abril Fatface"/>
              </a:rPr>
              <a:t>Do you currently have housing and are you currently employed?</a:t>
            </a:r>
            <a:endParaRPr>
              <a:latin typeface="Abril Fatface"/>
              <a:ea typeface="Abril Fatface"/>
              <a:cs typeface="Abril Fatface"/>
              <a:sym typeface="Abril Fatface"/>
            </a:endParaRPr>
          </a:p>
          <a:p>
            <a:pPr marL="914400" lvl="1" indent="-342900" algn="l" rtl="0">
              <a:lnSpc>
                <a:spcPct val="120000"/>
              </a:lnSpc>
              <a:spcBef>
                <a:spcPts val="0"/>
              </a:spcBef>
              <a:spcAft>
                <a:spcPts val="0"/>
              </a:spcAft>
              <a:buSzPts val="1800"/>
              <a:buFont typeface="Abril Fatface"/>
              <a:buChar char="○"/>
            </a:pPr>
            <a:r>
              <a:rPr lang="en-US">
                <a:latin typeface="Abril Fatface"/>
                <a:ea typeface="Abril Fatface"/>
                <a:cs typeface="Abril Fatface"/>
                <a:sym typeface="Abril Fatface"/>
              </a:rPr>
              <a:t>Are you aware of the resources within your community ?</a:t>
            </a:r>
            <a:endParaRPr>
              <a:latin typeface="Abril Fatface"/>
              <a:ea typeface="Abril Fatface"/>
              <a:cs typeface="Abril Fatface"/>
              <a:sym typeface="Abril Fatface"/>
            </a:endParaRPr>
          </a:p>
          <a:p>
            <a:pPr marL="914400" lvl="1" indent="-342900" algn="l" rtl="0">
              <a:lnSpc>
                <a:spcPct val="120000"/>
              </a:lnSpc>
              <a:spcBef>
                <a:spcPts val="0"/>
              </a:spcBef>
              <a:spcAft>
                <a:spcPts val="0"/>
              </a:spcAft>
              <a:buSzPts val="1800"/>
              <a:buFont typeface="Abril Fatface"/>
              <a:buChar char="○"/>
            </a:pPr>
            <a:r>
              <a:rPr lang="en-US">
                <a:latin typeface="Abril Fatface"/>
                <a:ea typeface="Abril Fatface"/>
                <a:cs typeface="Abril Fatface"/>
                <a:sym typeface="Abril Fatface"/>
              </a:rPr>
              <a:t>Has accessibility to education been feasible?</a:t>
            </a:r>
            <a:endParaRPr>
              <a:latin typeface="Abril Fatface"/>
              <a:ea typeface="Abril Fatface"/>
              <a:cs typeface="Abril Fatface"/>
              <a:sym typeface="Abril Fatface"/>
            </a:endParaRPr>
          </a:p>
          <a:p>
            <a:pPr marL="228600" lvl="0" indent="-25400" algn="l" rtl="0">
              <a:lnSpc>
                <a:spcPct val="120000"/>
              </a:lnSpc>
              <a:spcBef>
                <a:spcPts val="0"/>
              </a:spcBef>
              <a:spcAft>
                <a:spcPts val="0"/>
              </a:spcAft>
              <a:buSzPts val="3200"/>
              <a:buNone/>
            </a:pPr>
            <a:endParaRPr/>
          </a:p>
        </p:txBody>
      </p:sp>
      <p:sp>
        <p:nvSpPr>
          <p:cNvPr id="307" name="Google Shape;307;g7206601c69_0_19"/>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Cuttray</a:t>
            </a:r>
            <a:endParaRPr>
              <a:latin typeface="Impact"/>
              <a:ea typeface="Impact"/>
              <a:cs typeface="Impact"/>
              <a:sym typeface="Impac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PANDEMIC AND YOUR FAMILY 	</a:t>
            </a:r>
            <a:endParaRPr/>
          </a:p>
        </p:txBody>
      </p:sp>
      <p:sp>
        <p:nvSpPr>
          <p:cNvPr id="313" name="Google Shape;313;p15"/>
          <p:cNvSpPr txBox="1">
            <a:spLocks noGrp="1"/>
          </p:cNvSpPr>
          <p:nvPr>
            <p:ph type="body" idx="1"/>
          </p:nvPr>
        </p:nvSpPr>
        <p:spPr>
          <a:xfrm>
            <a:off x="215575" y="2063400"/>
            <a:ext cx="10864800" cy="3311100"/>
          </a:xfrm>
          <a:prstGeom prst="rect">
            <a:avLst/>
          </a:prstGeom>
          <a:noFill/>
          <a:ln>
            <a:noFill/>
          </a:ln>
        </p:spPr>
        <p:txBody>
          <a:bodyPr spcFirstLastPara="1" wrap="square" lIns="91425" tIns="45700" rIns="91425" bIns="45700" anchor="ctr" anchorCtr="0">
            <a:normAutofit/>
          </a:bodyPr>
          <a:lstStyle/>
          <a:p>
            <a:pPr marL="228600" lvl="0" indent="-25400" algn="l" rtl="0">
              <a:lnSpc>
                <a:spcPct val="120000"/>
              </a:lnSpc>
              <a:spcBef>
                <a:spcPts val="0"/>
              </a:spcBef>
              <a:spcAft>
                <a:spcPts val="0"/>
              </a:spcAft>
              <a:buSzPts val="3200"/>
              <a:buNone/>
            </a:pPr>
            <a:r>
              <a:rPr lang="en-US"/>
              <a:t>For information in multiple languages regarding Covid 19, click here: </a:t>
            </a:r>
            <a:r>
              <a:rPr lang="en-US" sz="2400" u="sng">
                <a:solidFill>
                  <a:srgbClr val="1155CC"/>
                </a:solidFill>
                <a:latin typeface="Arial"/>
                <a:ea typeface="Arial"/>
                <a:cs typeface="Arial"/>
                <a:sym typeface="Arial"/>
                <a:hlinkClick r:id="rId3"/>
              </a:rPr>
              <a:t>https://www.cdc.gov/coronavirus/2019-ncov/communication/factsheets.html</a:t>
            </a:r>
            <a:endParaRPr sz="2400">
              <a:solidFill>
                <a:srgbClr val="222222"/>
              </a:solidFill>
              <a:highlight>
                <a:srgbClr val="FFFFFF"/>
              </a:highlight>
              <a:latin typeface="Georgia"/>
              <a:ea typeface="Georgia"/>
              <a:cs typeface="Georgia"/>
              <a:sym typeface="Georgia"/>
            </a:endParaRPr>
          </a:p>
          <a:p>
            <a:pPr marL="228600" lvl="0" indent="-25400" algn="l" rtl="0">
              <a:lnSpc>
                <a:spcPct val="120000"/>
              </a:lnSpc>
              <a:spcBef>
                <a:spcPts val="0"/>
              </a:spcBef>
              <a:spcAft>
                <a:spcPts val="0"/>
              </a:spcAft>
              <a:buSzPts val="3200"/>
              <a:buNone/>
            </a:pPr>
            <a:endParaRPr sz="2400">
              <a:solidFill>
                <a:srgbClr val="222222"/>
              </a:solidFill>
              <a:highlight>
                <a:srgbClr val="FFFFFF"/>
              </a:highlight>
              <a:latin typeface="Georgia"/>
              <a:ea typeface="Georgia"/>
              <a:cs typeface="Georgia"/>
              <a:sym typeface="Georgia"/>
            </a:endParaRPr>
          </a:p>
          <a:p>
            <a:pPr marL="228600" lvl="0" indent="0" algn="l" rtl="0">
              <a:lnSpc>
                <a:spcPct val="120000"/>
              </a:lnSpc>
              <a:spcBef>
                <a:spcPts val="0"/>
              </a:spcBef>
              <a:spcAft>
                <a:spcPts val="0"/>
              </a:spcAft>
              <a:buClr>
                <a:schemeClr val="dk1"/>
              </a:buClr>
              <a:buSzPts val="1100"/>
              <a:buFont typeface="Arial"/>
              <a:buNone/>
            </a:pPr>
            <a:r>
              <a:rPr lang="en-US"/>
              <a:t>United Way COVID-19 Community relief fund-1-866-211-9966 for assistance with food, rent, and bills.</a:t>
            </a:r>
            <a:endParaRPr/>
          </a:p>
          <a:p>
            <a:pPr marL="228600" lvl="0" indent="0" algn="l" rtl="0">
              <a:lnSpc>
                <a:spcPct val="120000"/>
              </a:lnSpc>
              <a:spcBef>
                <a:spcPts val="0"/>
              </a:spcBef>
              <a:spcAft>
                <a:spcPts val="0"/>
              </a:spcAft>
              <a:buSzPts val="1100"/>
              <a:buNone/>
            </a:pPr>
            <a:r>
              <a:rPr lang="en-US" sz="2400" u="sng">
                <a:solidFill>
                  <a:schemeClr val="hlink"/>
                </a:solidFill>
                <a:latin typeface="Arial"/>
                <a:ea typeface="Arial"/>
                <a:cs typeface="Arial"/>
                <a:sym typeface="Arial"/>
                <a:hlinkClick r:id="rId4"/>
              </a:rPr>
              <a:t>https://www.unitedwayatlanta.org/</a:t>
            </a:r>
            <a:r>
              <a:rPr lang="en-US" sz="2400">
                <a:solidFill>
                  <a:srgbClr val="222222"/>
                </a:solidFill>
                <a:highlight>
                  <a:srgbClr val="FFFFFF"/>
                </a:highlight>
                <a:latin typeface="Georgia"/>
                <a:ea typeface="Georgia"/>
                <a:cs typeface="Georgia"/>
                <a:sym typeface="Georgia"/>
              </a:rPr>
              <a:t> </a:t>
            </a:r>
            <a:endParaRPr sz="2400">
              <a:solidFill>
                <a:srgbClr val="222222"/>
              </a:solidFill>
              <a:highlight>
                <a:srgbClr val="FFFFFF"/>
              </a:highlight>
              <a:latin typeface="Georgia"/>
              <a:ea typeface="Georgia"/>
              <a:cs typeface="Georgia"/>
              <a:sym typeface="Georgia"/>
            </a:endParaRPr>
          </a:p>
          <a:p>
            <a:pPr marL="228600" lvl="0" indent="0" algn="l" rtl="0">
              <a:lnSpc>
                <a:spcPct val="120000"/>
              </a:lnSpc>
              <a:spcBef>
                <a:spcPts val="0"/>
              </a:spcBef>
              <a:spcAft>
                <a:spcPts val="0"/>
              </a:spcAft>
              <a:buSzPts val="1100"/>
              <a:buNone/>
            </a:pPr>
            <a:r>
              <a:rPr lang="en-US" sz="2400">
                <a:solidFill>
                  <a:srgbClr val="222222"/>
                </a:solidFill>
                <a:highlight>
                  <a:srgbClr val="FFFFFF"/>
                </a:highlight>
                <a:latin typeface="Georgia"/>
                <a:ea typeface="Georgia"/>
                <a:cs typeface="Georgia"/>
                <a:sym typeface="Georgia"/>
              </a:rPr>
              <a:t>   </a:t>
            </a:r>
            <a:endParaRPr sz="2400"/>
          </a:p>
        </p:txBody>
      </p:sp>
      <p:sp>
        <p:nvSpPr>
          <p:cNvPr id="314" name="Google Shape;314;p15"/>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Impact"/>
                <a:ea typeface="Impact"/>
                <a:cs typeface="Impact"/>
                <a:sym typeface="Impact"/>
              </a:rPr>
              <a:t>Cuttray</a:t>
            </a:r>
            <a:endParaRPr>
              <a:latin typeface="Impact"/>
              <a:ea typeface="Impact"/>
              <a:cs typeface="Impact"/>
              <a:sym typeface="Impac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txBox="1">
            <a:spLocks noGrp="1"/>
          </p:cNvSpPr>
          <p:nvPr>
            <p:ph type="title"/>
          </p:nvPr>
        </p:nvSpPr>
        <p:spPr>
          <a:xfrm>
            <a:off x="685775" y="3315033"/>
            <a:ext cx="10394700" cy="58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Impact"/>
              <a:buNone/>
            </a:pPr>
            <a:r>
              <a:rPr lang="en-US"/>
              <a:t>THANK YOU FOR YOUR PARTICIPATION</a:t>
            </a:r>
            <a:endParaRPr/>
          </a:p>
        </p:txBody>
      </p:sp>
      <p:sp>
        <p:nvSpPr>
          <p:cNvPr id="320" name="Google Shape;320;p16"/>
          <p:cNvSpPr txBox="1">
            <a:spLocks noGrp="1"/>
          </p:cNvSpPr>
          <p:nvPr>
            <p:ph type="body" idx="1"/>
          </p:nvPr>
        </p:nvSpPr>
        <p:spPr>
          <a:xfrm>
            <a:off x="685775" y="3903924"/>
            <a:ext cx="10394700" cy="20307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560"/>
              <a:buNone/>
            </a:pPr>
            <a:r>
              <a:rPr lang="en-US"/>
              <a:t>PLEASE FEEL FREE TO TYPE  YOUR QUESTIONS IN THE COMMENT SECTION.  QUESTIONS WILL BE ANSWERED IN THE ORDER OF WHICH THEY WERE RECEIVED.  VERBAL QUESTIONS WILL BE ANSWERED AFTERWARDS. .IT IS OUR HOPE THAT WE WILL BE ABLE TO ANSWER ALL QUESTIONS.  </a:t>
            </a:r>
            <a:endParaRPr/>
          </a:p>
          <a:p>
            <a:pPr marL="0" lvl="0" indent="0" algn="l" rtl="0">
              <a:lnSpc>
                <a:spcPct val="120000"/>
              </a:lnSpc>
              <a:spcBef>
                <a:spcPts val="0"/>
              </a:spcBef>
              <a:spcAft>
                <a:spcPts val="0"/>
              </a:spcAft>
              <a:buSzPts val="2560"/>
              <a:buNone/>
            </a:pPr>
            <a:endParaRPr/>
          </a:p>
          <a:p>
            <a:pPr marL="0" lvl="0" indent="0" algn="l" rtl="0">
              <a:lnSpc>
                <a:spcPct val="120000"/>
              </a:lnSpc>
              <a:spcBef>
                <a:spcPts val="0"/>
              </a:spcBef>
              <a:spcAft>
                <a:spcPts val="0"/>
              </a:spcAft>
              <a:buSzPts val="2560"/>
              <a:buNone/>
            </a:pPr>
            <a:r>
              <a:rPr lang="en-US"/>
              <a:t>PLEASE REMEMBER TO SIGN-IN BY SCANNING THE QR CODE.  or Click here:  </a:t>
            </a:r>
            <a:r>
              <a:rPr lang="en-US" u="sng">
                <a:solidFill>
                  <a:schemeClr val="hlink"/>
                </a:solidFill>
                <a:hlinkClick r:id="rId3"/>
              </a:rPr>
              <a:t>https://forms.gle/WhxpLKs9zXLPt6HK6</a:t>
            </a:r>
            <a:r>
              <a:rPr lang="en-US"/>
              <a:t> </a:t>
            </a:r>
            <a:endParaRPr/>
          </a:p>
        </p:txBody>
      </p:sp>
      <p:pic>
        <p:nvPicPr>
          <p:cNvPr id="321" name="Google Shape;321;p16"/>
          <p:cNvPicPr preferRelativeResize="0"/>
          <p:nvPr/>
        </p:nvPicPr>
        <p:blipFill>
          <a:blip r:embed="rId4">
            <a:alphaModFix/>
          </a:blip>
          <a:stretch>
            <a:fillRect/>
          </a:stretch>
        </p:blipFill>
        <p:spPr>
          <a:xfrm>
            <a:off x="4352200" y="386125"/>
            <a:ext cx="3969350" cy="2806450"/>
          </a:xfrm>
          <a:prstGeom prst="rect">
            <a:avLst/>
          </a:prstGeom>
          <a:noFill/>
          <a:ln w="57150" cap="flat" cmpd="thinThick">
            <a:solidFill>
              <a:srgbClr val="7F7F7F"/>
            </a:solidFill>
            <a:prstDash val="solid"/>
            <a:miter lim="8000"/>
            <a:headEnd type="none" w="sm" len="sm"/>
            <a:tailEnd type="none" w="sm" len="sm"/>
          </a:ln>
        </p:spPr>
      </p:pic>
      <p:pic>
        <p:nvPicPr>
          <p:cNvPr id="322" name="Google Shape;322;p16"/>
          <p:cNvPicPr preferRelativeResize="0"/>
          <p:nvPr/>
        </p:nvPicPr>
        <p:blipFill>
          <a:blip r:embed="rId5">
            <a:alphaModFix/>
          </a:blip>
          <a:stretch>
            <a:fillRect/>
          </a:stretch>
        </p:blipFill>
        <p:spPr>
          <a:xfrm>
            <a:off x="10685725" y="-1"/>
            <a:ext cx="1506275" cy="187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AGENDA AT A GLANCE</a:t>
            </a:r>
            <a:endParaRPr/>
          </a:p>
        </p:txBody>
      </p:sp>
      <p:sp>
        <p:nvSpPr>
          <p:cNvPr id="166" name="Google Shape;166;p3"/>
          <p:cNvSpPr txBox="1">
            <a:spLocks noGrp="1"/>
          </p:cNvSpPr>
          <p:nvPr>
            <p:ph type="body" idx="1"/>
          </p:nvPr>
        </p:nvSpPr>
        <p:spPr>
          <a:xfrm>
            <a:off x="686875" y="2075181"/>
            <a:ext cx="10394700" cy="3794100"/>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SzPts val="3200"/>
              <a:buChar char="•"/>
            </a:pPr>
            <a:r>
              <a:rPr lang="en-US"/>
              <a:t>DIGITAL LEARNING EXPECTATIONS PER GRADE LEVEL		GRADE LEVEL CHAIRS</a:t>
            </a:r>
            <a:endParaRPr/>
          </a:p>
          <a:p>
            <a:pPr marL="228600" lvl="0" indent="-228600" algn="l" rtl="0">
              <a:lnSpc>
                <a:spcPct val="100000"/>
              </a:lnSpc>
              <a:spcBef>
                <a:spcPts val="1000"/>
              </a:spcBef>
              <a:spcAft>
                <a:spcPts val="0"/>
              </a:spcAft>
              <a:buSzPts val="3200"/>
              <a:buChar char="•"/>
            </a:pPr>
            <a:r>
              <a:rPr lang="en-US"/>
              <a:t>PARENTS’ ROLE										MS. NZINGA</a:t>
            </a:r>
            <a:endParaRPr/>
          </a:p>
          <a:p>
            <a:pPr marL="228600" lvl="0" indent="-228600" algn="l" rtl="0">
              <a:lnSpc>
                <a:spcPct val="100000"/>
              </a:lnSpc>
              <a:spcBef>
                <a:spcPts val="1000"/>
              </a:spcBef>
              <a:spcAft>
                <a:spcPts val="0"/>
              </a:spcAft>
              <a:buSzPts val="3200"/>
              <a:buChar char="•"/>
            </a:pPr>
            <a:r>
              <a:rPr lang="en-US"/>
              <a:t>AVAILABLE ACADEMIC RESOURCES						MS. WYNN AND MS. GUTHRIE</a:t>
            </a:r>
            <a:endParaRPr/>
          </a:p>
          <a:p>
            <a:pPr marL="228600" lvl="0" indent="-228600" algn="l" rtl="0">
              <a:lnSpc>
                <a:spcPct val="100000"/>
              </a:lnSpc>
              <a:spcBef>
                <a:spcPts val="1000"/>
              </a:spcBef>
              <a:spcAft>
                <a:spcPts val="0"/>
              </a:spcAft>
              <a:buSzPts val="3200"/>
              <a:buChar char="•"/>
            </a:pPr>
            <a:r>
              <a:rPr lang="en-US"/>
              <a:t>PROFESSIONAL COUNSELING RESOURCES				MRS. TATE AND MS. LEWIS</a:t>
            </a:r>
            <a:endParaRPr/>
          </a:p>
          <a:p>
            <a:pPr marL="228600" lvl="0" indent="-228600" algn="l" rtl="0">
              <a:lnSpc>
                <a:spcPct val="100000"/>
              </a:lnSpc>
              <a:spcBef>
                <a:spcPts val="1000"/>
              </a:spcBef>
              <a:spcAft>
                <a:spcPts val="0"/>
              </a:spcAft>
              <a:buSzPts val="3200"/>
              <a:buChar char="•"/>
            </a:pPr>
            <a:r>
              <a:rPr lang="en-US"/>
              <a:t>THE PANDEMIC AND YOUR FAMILY						MRS. CUTTRAY</a:t>
            </a:r>
            <a:endParaRPr/>
          </a:p>
          <a:p>
            <a:pPr marL="228600" lvl="0" indent="-228600" algn="l" rtl="0">
              <a:lnSpc>
                <a:spcPct val="100000"/>
              </a:lnSpc>
              <a:spcBef>
                <a:spcPts val="1000"/>
              </a:spcBef>
              <a:spcAft>
                <a:spcPts val="0"/>
              </a:spcAft>
              <a:buSzPts val="3200"/>
              <a:buChar char="•"/>
            </a:pPr>
            <a:r>
              <a:rPr lang="en-US"/>
              <a:t>SOCIAL SERVICES – NEEDS ASSESSMENT				MRS. CUTTRAY</a:t>
            </a:r>
            <a:endParaRPr/>
          </a:p>
          <a:p>
            <a:pPr marL="228600" lvl="0" indent="-228600" algn="l" rtl="0">
              <a:lnSpc>
                <a:spcPct val="120000"/>
              </a:lnSpc>
              <a:spcBef>
                <a:spcPts val="1000"/>
              </a:spcBef>
              <a:spcAft>
                <a:spcPts val="0"/>
              </a:spcAft>
              <a:buSzPts val="3200"/>
              <a:buChar char="•"/>
            </a:pPr>
            <a:r>
              <a:rPr lang="en-US"/>
              <a:t>Q &amp; A</a:t>
            </a:r>
            <a:endParaRPr/>
          </a:p>
          <a:p>
            <a:pPr marL="228600" lvl="0" indent="-25400" algn="l" rtl="0">
              <a:lnSpc>
                <a:spcPct val="120000"/>
              </a:lnSpc>
              <a:spcBef>
                <a:spcPts val="1000"/>
              </a:spcBef>
              <a:spcAft>
                <a:spcPts val="0"/>
              </a:spcAft>
              <a:buSzPts val="3200"/>
              <a:buNone/>
            </a:pPr>
            <a:endParaRPr/>
          </a:p>
        </p:txBody>
      </p:sp>
      <p:pic>
        <p:nvPicPr>
          <p:cNvPr id="167" name="Google Shape;167;p3"/>
          <p:cNvPicPr preferRelativeResize="0"/>
          <p:nvPr/>
        </p:nvPicPr>
        <p:blipFill>
          <a:blip r:embed="rId3">
            <a:alphaModFix/>
          </a:blip>
          <a:stretch>
            <a:fillRect/>
          </a:stretch>
        </p:blipFill>
        <p:spPr>
          <a:xfrm>
            <a:off x="10685725" y="-1"/>
            <a:ext cx="1506275" cy="1872800"/>
          </a:xfrm>
          <a:prstGeom prst="rect">
            <a:avLst/>
          </a:prstGeom>
          <a:noFill/>
          <a:ln>
            <a:noFill/>
          </a:ln>
        </p:spPr>
      </p:pic>
      <p:sp>
        <p:nvSpPr>
          <p:cNvPr id="168" name="Google Shape;168;p3"/>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Tate</a:t>
            </a:r>
            <a:endParaRPr>
              <a:latin typeface="Impact"/>
              <a:ea typeface="Impact"/>
              <a:cs typeface="Impact"/>
              <a:sym typeface="Impac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PRE-K &amp; KINDERGARTEN EXPECTATIONS</a:t>
            </a:r>
            <a:endParaRPr/>
          </a:p>
        </p:txBody>
      </p:sp>
      <p:sp>
        <p:nvSpPr>
          <p:cNvPr id="174" name="Google Shape;174;p5"/>
          <p:cNvSpPr txBox="1">
            <a:spLocks noGrp="1"/>
          </p:cNvSpPr>
          <p:nvPr>
            <p:ph type="body" idx="1"/>
          </p:nvPr>
        </p:nvSpPr>
        <p:spPr>
          <a:xfrm>
            <a:off x="502100" y="1724775"/>
            <a:ext cx="10183500" cy="3901200"/>
          </a:xfrm>
          <a:prstGeom prst="rect">
            <a:avLst/>
          </a:prstGeom>
          <a:noFill/>
          <a:ln>
            <a:noFill/>
          </a:ln>
        </p:spPr>
        <p:txBody>
          <a:bodyPr spcFirstLastPara="1" wrap="square" lIns="91425" tIns="45700" rIns="91425" bIns="45700" anchor="ctr" anchorCtr="0">
            <a:normAutofit/>
          </a:bodyPr>
          <a:lstStyle/>
          <a:p>
            <a:pPr marL="228600" lvl="0" indent="-25400" algn="l" rtl="0">
              <a:lnSpc>
                <a:spcPct val="120000"/>
              </a:lnSpc>
              <a:spcBef>
                <a:spcPts val="0"/>
              </a:spcBef>
              <a:spcAft>
                <a:spcPts val="0"/>
              </a:spcAft>
              <a:buSzPts val="3200"/>
              <a:buNone/>
            </a:pPr>
            <a:endParaRPr>
              <a:solidFill>
                <a:srgbClr val="38761D"/>
              </a:solidFill>
            </a:endParaRPr>
          </a:p>
          <a:p>
            <a:pPr marL="0" lvl="0" indent="0" algn="l" rtl="0">
              <a:lnSpc>
                <a:spcPct val="120000"/>
              </a:lnSpc>
              <a:spcBef>
                <a:spcPts val="0"/>
              </a:spcBef>
              <a:spcAft>
                <a:spcPts val="0"/>
              </a:spcAft>
              <a:buSzPts val="3200"/>
              <a:buNone/>
            </a:pPr>
            <a:r>
              <a:rPr lang="en-US" sz="1800">
                <a:solidFill>
                  <a:srgbClr val="38761D"/>
                </a:solidFill>
              </a:rPr>
              <a:t>  </a:t>
            </a:r>
            <a:br>
              <a:rPr lang="en-US" sz="1800">
                <a:solidFill>
                  <a:srgbClr val="38761D"/>
                </a:solidFill>
              </a:rPr>
            </a:br>
            <a:r>
              <a:rPr lang="en-US" sz="1800">
                <a:solidFill>
                  <a:srgbClr val="38761D"/>
                </a:solidFill>
              </a:rPr>
              <a:t>    </a:t>
            </a:r>
            <a:r>
              <a:rPr lang="en-US">
                <a:solidFill>
                  <a:srgbClr val="000000"/>
                </a:solidFill>
              </a:rPr>
              <a:t>READING EXPECTATIONS:</a:t>
            </a:r>
            <a:endParaRPr>
              <a:solidFill>
                <a:srgbClr val="000000"/>
              </a:solidFill>
            </a:endParaRPr>
          </a:p>
          <a:p>
            <a:pPr marL="457200" lvl="0" indent="-355600" algn="l" rtl="0">
              <a:lnSpc>
                <a:spcPct val="120000"/>
              </a:lnSpc>
              <a:spcBef>
                <a:spcPts val="0"/>
              </a:spcBef>
              <a:spcAft>
                <a:spcPts val="0"/>
              </a:spcAft>
              <a:buClr>
                <a:srgbClr val="000000"/>
              </a:buClr>
              <a:buSzPts val="2000"/>
              <a:buChar char="•"/>
            </a:pPr>
            <a:r>
              <a:rPr lang="en-US">
                <a:solidFill>
                  <a:srgbClr val="000000"/>
                </a:solidFill>
                <a:latin typeface="Arial"/>
                <a:ea typeface="Arial"/>
                <a:cs typeface="Arial"/>
                <a:sym typeface="Arial"/>
              </a:rPr>
              <a:t>Review Sight Word/ Nonsense Word List</a:t>
            </a:r>
            <a:endParaRPr>
              <a:solidFill>
                <a:srgbClr val="000000"/>
              </a:solidFill>
              <a:latin typeface="Arial"/>
              <a:ea typeface="Arial"/>
              <a:cs typeface="Arial"/>
              <a:sym typeface="Arial"/>
            </a:endParaRPr>
          </a:p>
          <a:p>
            <a:pPr marL="457200" lvl="0" indent="-355600" algn="l" rtl="0">
              <a:lnSpc>
                <a:spcPct val="120000"/>
              </a:lnSpc>
              <a:spcBef>
                <a:spcPts val="0"/>
              </a:spcBef>
              <a:spcAft>
                <a:spcPts val="0"/>
              </a:spcAft>
              <a:buClr>
                <a:srgbClr val="000000"/>
              </a:buClr>
              <a:buSzPts val="2000"/>
              <a:buChar char="•"/>
            </a:pPr>
            <a:r>
              <a:rPr lang="en-US">
                <a:solidFill>
                  <a:srgbClr val="000000"/>
                </a:solidFill>
                <a:latin typeface="Arial"/>
                <a:ea typeface="Arial"/>
                <a:cs typeface="Arial"/>
                <a:sym typeface="Arial"/>
              </a:rPr>
              <a:t>Practice penmanship</a:t>
            </a:r>
            <a:endParaRPr>
              <a:solidFill>
                <a:srgbClr val="000000"/>
              </a:solidFill>
              <a:latin typeface="Arial"/>
              <a:ea typeface="Arial"/>
              <a:cs typeface="Arial"/>
              <a:sym typeface="Arial"/>
            </a:endParaRPr>
          </a:p>
          <a:p>
            <a:pPr marL="457200" lvl="0" indent="-355600" algn="l" rtl="0">
              <a:lnSpc>
                <a:spcPct val="120000"/>
              </a:lnSpc>
              <a:spcBef>
                <a:spcPts val="0"/>
              </a:spcBef>
              <a:spcAft>
                <a:spcPts val="0"/>
              </a:spcAft>
              <a:buClr>
                <a:srgbClr val="000000"/>
              </a:buClr>
              <a:buSzPts val="2000"/>
              <a:buChar char="•"/>
            </a:pPr>
            <a:r>
              <a:rPr lang="en-US">
                <a:solidFill>
                  <a:srgbClr val="000000"/>
                </a:solidFill>
                <a:latin typeface="Arial"/>
                <a:ea typeface="Arial"/>
                <a:cs typeface="Arial"/>
                <a:sym typeface="Arial"/>
              </a:rPr>
              <a:t>Practice responding to writing prompts</a:t>
            </a:r>
            <a:endParaRPr>
              <a:solidFill>
                <a:srgbClr val="000000"/>
              </a:solidFill>
              <a:latin typeface="Arial"/>
              <a:ea typeface="Arial"/>
              <a:cs typeface="Arial"/>
              <a:sym typeface="Arial"/>
            </a:endParaRPr>
          </a:p>
          <a:p>
            <a:pPr marL="457200" lvl="0" indent="-355600" algn="l" rtl="0">
              <a:lnSpc>
                <a:spcPct val="120000"/>
              </a:lnSpc>
              <a:spcBef>
                <a:spcPts val="0"/>
              </a:spcBef>
              <a:spcAft>
                <a:spcPts val="0"/>
              </a:spcAft>
              <a:buClr>
                <a:srgbClr val="000000"/>
              </a:buClr>
              <a:buSzPts val="2000"/>
              <a:buChar char="•"/>
            </a:pPr>
            <a:r>
              <a:rPr lang="en-US">
                <a:solidFill>
                  <a:srgbClr val="000000"/>
                </a:solidFill>
                <a:latin typeface="Arial"/>
                <a:ea typeface="Arial"/>
                <a:cs typeface="Arial"/>
                <a:sym typeface="Arial"/>
              </a:rPr>
              <a:t>Complete Daily Work Assignments</a:t>
            </a:r>
            <a:endParaRPr>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Char char="•"/>
            </a:pPr>
            <a:r>
              <a:rPr lang="en-US">
                <a:solidFill>
                  <a:srgbClr val="000000"/>
                </a:solidFill>
                <a:latin typeface="Arial"/>
                <a:ea typeface="Arial"/>
                <a:cs typeface="Arial"/>
                <a:sym typeface="Arial"/>
              </a:rPr>
              <a:t>Read at least 15 minutes daily.</a:t>
            </a:r>
            <a:endParaRPr>
              <a:solidFill>
                <a:srgbClr val="000000"/>
              </a:solidFill>
              <a:latin typeface="Arial"/>
              <a:ea typeface="Arial"/>
              <a:cs typeface="Arial"/>
              <a:sym typeface="Arial"/>
            </a:endParaRPr>
          </a:p>
          <a:p>
            <a:pPr marL="0" lvl="0" indent="0" algn="l" rtl="0">
              <a:lnSpc>
                <a:spcPct val="120000"/>
              </a:lnSpc>
              <a:spcBef>
                <a:spcPts val="0"/>
              </a:spcBef>
              <a:spcAft>
                <a:spcPts val="0"/>
              </a:spcAft>
              <a:buNone/>
            </a:pPr>
            <a:endParaRPr>
              <a:solidFill>
                <a:srgbClr val="000000"/>
              </a:solidFill>
              <a:latin typeface="Arial"/>
              <a:ea typeface="Arial"/>
              <a:cs typeface="Arial"/>
              <a:sym typeface="Arial"/>
            </a:endParaRPr>
          </a:p>
          <a:p>
            <a:pPr marL="228600" lvl="0" indent="-25400" algn="l" rtl="0">
              <a:lnSpc>
                <a:spcPct val="120000"/>
              </a:lnSpc>
              <a:spcBef>
                <a:spcPts val="0"/>
              </a:spcBef>
              <a:spcAft>
                <a:spcPts val="0"/>
              </a:spcAft>
              <a:buSzPts val="3200"/>
              <a:buNone/>
            </a:pPr>
            <a:r>
              <a:rPr lang="en-US">
                <a:solidFill>
                  <a:srgbClr val="000000"/>
                </a:solidFill>
              </a:rPr>
              <a:t>MATH EXPECTATIONS:</a:t>
            </a:r>
            <a:endParaRPr>
              <a:solidFill>
                <a:srgbClr val="000000"/>
              </a:solidFill>
            </a:endParaRPr>
          </a:p>
          <a:p>
            <a:pPr marL="457200" lvl="0" indent="-355600" algn="l" rtl="0">
              <a:lnSpc>
                <a:spcPct val="120000"/>
              </a:lnSpc>
              <a:spcBef>
                <a:spcPts val="0"/>
              </a:spcBef>
              <a:spcAft>
                <a:spcPts val="0"/>
              </a:spcAft>
              <a:buClr>
                <a:srgbClr val="000000"/>
              </a:buClr>
              <a:buSzPts val="2000"/>
              <a:buChar char="•"/>
            </a:pPr>
            <a:r>
              <a:rPr lang="en-US">
                <a:solidFill>
                  <a:srgbClr val="000000"/>
                </a:solidFill>
                <a:latin typeface="Arial"/>
                <a:ea typeface="Arial"/>
                <a:cs typeface="Arial"/>
                <a:sym typeface="Arial"/>
              </a:rPr>
              <a:t>Practice counting from one to one hundred by 1’s, 5’s, and 10’s</a:t>
            </a:r>
            <a:endParaRPr>
              <a:solidFill>
                <a:srgbClr val="000000"/>
              </a:solidFill>
              <a:latin typeface="Arial"/>
              <a:ea typeface="Arial"/>
              <a:cs typeface="Arial"/>
              <a:sym typeface="Arial"/>
            </a:endParaRPr>
          </a:p>
          <a:p>
            <a:pPr marL="457200" lvl="0" indent="-355600" algn="l" rtl="0">
              <a:lnSpc>
                <a:spcPct val="120000"/>
              </a:lnSpc>
              <a:spcBef>
                <a:spcPts val="0"/>
              </a:spcBef>
              <a:spcAft>
                <a:spcPts val="0"/>
              </a:spcAft>
              <a:buClr>
                <a:srgbClr val="000000"/>
              </a:buClr>
              <a:buSzPts val="2000"/>
              <a:buChar char="•"/>
            </a:pPr>
            <a:r>
              <a:rPr lang="en-US">
                <a:solidFill>
                  <a:srgbClr val="000000"/>
                </a:solidFill>
                <a:latin typeface="Arial"/>
                <a:ea typeface="Arial"/>
                <a:cs typeface="Arial"/>
                <a:sym typeface="Arial"/>
              </a:rPr>
              <a:t>Complete Daily Work Assignments</a:t>
            </a:r>
            <a:endParaRPr>
              <a:solidFill>
                <a:srgbClr val="000000"/>
              </a:solidFill>
              <a:latin typeface="Arial"/>
              <a:ea typeface="Arial"/>
              <a:cs typeface="Arial"/>
              <a:sym typeface="Arial"/>
            </a:endParaRPr>
          </a:p>
          <a:p>
            <a:pPr marL="228600" lvl="0" indent="-25400" algn="l" rtl="0">
              <a:lnSpc>
                <a:spcPct val="120000"/>
              </a:lnSpc>
              <a:spcBef>
                <a:spcPts val="0"/>
              </a:spcBef>
              <a:spcAft>
                <a:spcPts val="0"/>
              </a:spcAft>
              <a:buSzPts val="3200"/>
              <a:buNone/>
            </a:pPr>
            <a:endParaRPr sz="1800">
              <a:solidFill>
                <a:srgbClr val="000000"/>
              </a:solidFill>
              <a:latin typeface="Arial"/>
              <a:ea typeface="Arial"/>
              <a:cs typeface="Arial"/>
              <a:sym typeface="Arial"/>
            </a:endParaRPr>
          </a:p>
          <a:p>
            <a:pPr marL="228600" lvl="0" indent="-25400" algn="l" rtl="0">
              <a:lnSpc>
                <a:spcPct val="120000"/>
              </a:lnSpc>
              <a:spcBef>
                <a:spcPts val="0"/>
              </a:spcBef>
              <a:spcAft>
                <a:spcPts val="0"/>
              </a:spcAft>
              <a:buSzPts val="3200"/>
              <a:buNone/>
            </a:pPr>
            <a:endParaRPr>
              <a:solidFill>
                <a:srgbClr val="38761D"/>
              </a:solidFill>
            </a:endParaRPr>
          </a:p>
        </p:txBody>
      </p:sp>
      <p:sp>
        <p:nvSpPr>
          <p:cNvPr id="175" name="Google Shape;175;p5"/>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Knox</a:t>
            </a:r>
            <a:endParaRPr>
              <a:latin typeface="Impact"/>
              <a:ea typeface="Impact"/>
              <a:cs typeface="Impact"/>
              <a:sym typeface="Impac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a:spLocks noGrp="1"/>
          </p:cNvSpPr>
          <p:nvPr>
            <p:ph type="title"/>
          </p:nvPr>
        </p:nvSpPr>
        <p:spPr>
          <a:xfrm>
            <a:off x="685800" y="358126"/>
            <a:ext cx="10396800" cy="114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en-US"/>
              <a:t>1</a:t>
            </a:r>
            <a:r>
              <a:rPr lang="en-US" baseline="30000"/>
              <a:t>ST</a:t>
            </a:r>
            <a:r>
              <a:rPr lang="en-US"/>
              <a:t> GRADE EXPECTATIONS</a:t>
            </a:r>
            <a:endParaRPr/>
          </a:p>
        </p:txBody>
      </p:sp>
      <p:sp>
        <p:nvSpPr>
          <p:cNvPr id="181" name="Google Shape;181;p6"/>
          <p:cNvSpPr txBox="1">
            <a:spLocks noGrp="1"/>
          </p:cNvSpPr>
          <p:nvPr>
            <p:ph type="body" idx="1"/>
          </p:nvPr>
        </p:nvSpPr>
        <p:spPr>
          <a:xfrm>
            <a:off x="564525" y="1271325"/>
            <a:ext cx="10394700" cy="43332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SzPts val="1100"/>
              <a:buNone/>
            </a:pPr>
            <a:r>
              <a:rPr lang="en-US" sz="1800"/>
              <a:t/>
            </a:r>
            <a:br>
              <a:rPr lang="en-US" sz="1800"/>
            </a:br>
            <a:r>
              <a:rPr lang="en-US" sz="1800"/>
              <a:t/>
            </a:r>
            <a:br>
              <a:rPr lang="en-US" sz="1800"/>
            </a:br>
            <a:r>
              <a:rPr lang="en-US" sz="1900"/>
              <a:t>Reading Expectations - First grade is known as “the grade where you learn to read.”  Students must practice reading consistently in order to grow as readers.  First graders are expected to progress in their accuracy, fluency, and comprehension.  Please encourage your child to read for at least 20 minutes per day.   Have you child  retell a story they read.  Retell should include the setting, characters by name,  Some digital resources to support reading for students are: i-Ready, </a:t>
            </a:r>
            <a:r>
              <a:rPr lang="en-US" sz="1900" u="sng">
                <a:solidFill>
                  <a:schemeClr val="hlink"/>
                </a:solidFill>
                <a:hlinkClick r:id="rId3"/>
              </a:rPr>
              <a:t>www.getepic.com</a:t>
            </a:r>
            <a:r>
              <a:rPr lang="en-US" sz="1900"/>
              <a:t/>
            </a:r>
            <a:br>
              <a:rPr lang="en-US" sz="1900"/>
            </a:br>
            <a:r>
              <a:rPr lang="en-US" sz="1900"/>
              <a:t/>
            </a:r>
            <a:br>
              <a:rPr lang="en-US" sz="1900"/>
            </a:br>
            <a:r>
              <a:rPr lang="en-US" sz="1900"/>
              <a:t>Math Expectations:  Complete 60 minutes of i-Ready Math Weekly, Complete google classroom activities/ alternative packet,  and Prodigy.  The above resources are all standard  based activities.  Students engagement is expected so that they may continue their preparation for  2nd grade.</a:t>
            </a:r>
            <a:endParaRPr sz="1900"/>
          </a:p>
          <a:p>
            <a:pPr marL="0" lvl="0" indent="0" algn="l" rtl="0">
              <a:lnSpc>
                <a:spcPct val="115000"/>
              </a:lnSpc>
              <a:spcBef>
                <a:spcPts val="0"/>
              </a:spcBef>
              <a:spcAft>
                <a:spcPts val="0"/>
              </a:spcAft>
              <a:buSzPts val="1100"/>
              <a:buNone/>
            </a:pPr>
            <a:endParaRPr sz="1900"/>
          </a:p>
          <a:p>
            <a:pPr marL="0" lvl="0" indent="0" algn="l" rtl="0">
              <a:lnSpc>
                <a:spcPct val="115000"/>
              </a:lnSpc>
              <a:spcBef>
                <a:spcPts val="0"/>
              </a:spcBef>
              <a:spcAft>
                <a:spcPts val="0"/>
              </a:spcAft>
              <a:buSzPts val="1100"/>
              <a:buNone/>
            </a:pPr>
            <a:r>
              <a:rPr lang="en-US" sz="1900"/>
              <a:t>Digital Learning:  Students are given daily assignments in google classroom.  First grade teachers provide virtual instruction twice per week.     Please encourage students to log into these sessions. Additional digital resources are given on Class Dojo.</a:t>
            </a:r>
            <a:br>
              <a:rPr lang="en-US" sz="1900"/>
            </a:br>
            <a:endParaRPr sz="1900">
              <a:solidFill>
                <a:srgbClr val="38761D"/>
              </a:solidFill>
              <a:highlight>
                <a:srgbClr val="FFFFFF"/>
              </a:highlight>
              <a:latin typeface="Comic Sans MS"/>
              <a:ea typeface="Comic Sans MS"/>
              <a:cs typeface="Comic Sans MS"/>
              <a:sym typeface="Comic Sans MS"/>
            </a:endParaRPr>
          </a:p>
          <a:p>
            <a:pPr marL="0" lvl="0" indent="0" algn="l" rtl="0">
              <a:lnSpc>
                <a:spcPct val="115000"/>
              </a:lnSpc>
              <a:spcBef>
                <a:spcPts val="0"/>
              </a:spcBef>
              <a:spcAft>
                <a:spcPts val="0"/>
              </a:spcAft>
              <a:buSzPts val="1100"/>
              <a:buNone/>
            </a:pPr>
            <a:r>
              <a:rPr lang="en-US" sz="1150">
                <a:solidFill>
                  <a:srgbClr val="4C4C4C"/>
                </a:solidFill>
                <a:highlight>
                  <a:srgbClr val="FFFFFF"/>
                </a:highlight>
                <a:latin typeface="Arial"/>
                <a:ea typeface="Arial"/>
                <a:cs typeface="Arial"/>
                <a:sym typeface="Arial"/>
              </a:rPr>
              <a:t> </a:t>
            </a:r>
            <a:endParaRPr sz="1150">
              <a:solidFill>
                <a:srgbClr val="4C4C4C"/>
              </a:solidFill>
              <a:highlight>
                <a:srgbClr val="FFFFFF"/>
              </a:highlight>
              <a:latin typeface="Arial"/>
              <a:ea typeface="Arial"/>
              <a:cs typeface="Arial"/>
              <a:sym typeface="Arial"/>
            </a:endParaRPr>
          </a:p>
          <a:p>
            <a:pPr marL="0" lvl="0" indent="0" algn="l" rtl="0">
              <a:lnSpc>
                <a:spcPct val="115000"/>
              </a:lnSpc>
              <a:spcBef>
                <a:spcPts val="0"/>
              </a:spcBef>
              <a:spcAft>
                <a:spcPts val="0"/>
              </a:spcAft>
              <a:buSzPts val="1100"/>
              <a:buNone/>
            </a:pPr>
            <a:r>
              <a:rPr lang="en-US" sz="1200">
                <a:solidFill>
                  <a:srgbClr val="800080"/>
                </a:solidFill>
                <a:highlight>
                  <a:srgbClr val="FFFFFF"/>
                </a:highlight>
                <a:latin typeface="Comic Sans MS"/>
                <a:ea typeface="Comic Sans MS"/>
                <a:cs typeface="Comic Sans MS"/>
                <a:sym typeface="Comic Sans MS"/>
              </a:rPr>
              <a:t>     </a:t>
            </a:r>
            <a:endParaRPr/>
          </a:p>
        </p:txBody>
      </p:sp>
      <p:sp>
        <p:nvSpPr>
          <p:cNvPr id="182" name="Google Shape;182;p6"/>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Osborne</a:t>
            </a:r>
            <a:endParaRPr>
              <a:latin typeface="Impact"/>
              <a:ea typeface="Impact"/>
              <a:cs typeface="Impact"/>
              <a:sym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2</a:t>
            </a:r>
            <a:r>
              <a:rPr lang="en-US" baseline="30000"/>
              <a:t>ND</a:t>
            </a:r>
            <a:r>
              <a:rPr lang="en-US"/>
              <a:t> GRADE EXPECTATIONS</a:t>
            </a:r>
            <a:endParaRPr/>
          </a:p>
        </p:txBody>
      </p:sp>
      <p:sp>
        <p:nvSpPr>
          <p:cNvPr id="188" name="Google Shape;188;p7"/>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3200"/>
              <a:buNone/>
            </a:pPr>
            <a:r>
              <a:rPr lang="en-US" sz="1400"/>
              <a:t>R</a:t>
            </a:r>
            <a:r>
              <a:rPr lang="en-US" sz="1800"/>
              <a:t>eading Expectations: Students are expected to read at least 20 minutes daily. This is essential so that they can become fluent ,accurate readers that comprehend what they read. By the end of second grade they are expected to read at least 89 words per minute. Have students read aloud to you and  ask them questions about what they read to check for understanding. In addition, students should be completing 45 minutes of iReady Reading weekly to reinforce these critical skills. </a:t>
            </a:r>
            <a:endParaRPr sz="1800"/>
          </a:p>
          <a:p>
            <a:pPr marL="0" lvl="0" indent="0" algn="l" rtl="0">
              <a:lnSpc>
                <a:spcPct val="120000"/>
              </a:lnSpc>
              <a:spcBef>
                <a:spcPts val="0"/>
              </a:spcBef>
              <a:spcAft>
                <a:spcPts val="0"/>
              </a:spcAft>
              <a:buSzPts val="3200"/>
              <a:buNone/>
            </a:pPr>
            <a:endParaRPr sz="1800"/>
          </a:p>
          <a:p>
            <a:pPr marL="0" lvl="0" indent="0" algn="l" rtl="0">
              <a:lnSpc>
                <a:spcPct val="120000"/>
              </a:lnSpc>
              <a:spcBef>
                <a:spcPts val="0"/>
              </a:spcBef>
              <a:spcAft>
                <a:spcPts val="0"/>
              </a:spcAft>
              <a:buSzPts val="3200"/>
              <a:buNone/>
            </a:pPr>
            <a:r>
              <a:rPr lang="en-US" sz="1800"/>
              <a:t>Math expectations: Students should complete 45 minutes of iReady Math weekly. They should also complete google classroom assignments and/or work packets. Continuation of iReady is critical because it provides students with standards based learning tailored to their individual strengths and weaknesses. . </a:t>
            </a:r>
            <a:endParaRPr sz="1800"/>
          </a:p>
          <a:p>
            <a:pPr marL="0" lvl="0" indent="0" algn="l" rtl="0">
              <a:lnSpc>
                <a:spcPct val="120000"/>
              </a:lnSpc>
              <a:spcBef>
                <a:spcPts val="0"/>
              </a:spcBef>
              <a:spcAft>
                <a:spcPts val="0"/>
              </a:spcAft>
              <a:buSzPts val="3200"/>
              <a:buNone/>
            </a:pPr>
            <a:endParaRPr sz="1800"/>
          </a:p>
          <a:p>
            <a:pPr marL="0" lvl="0" indent="0" algn="l" rtl="0">
              <a:lnSpc>
                <a:spcPct val="120000"/>
              </a:lnSpc>
              <a:spcBef>
                <a:spcPts val="0"/>
              </a:spcBef>
              <a:spcAft>
                <a:spcPts val="0"/>
              </a:spcAft>
              <a:buSzPts val="3200"/>
              <a:buNone/>
            </a:pPr>
            <a:r>
              <a:rPr lang="en-US" sz="1800"/>
              <a:t>Digital Learning: Students are to complete assignments in Google Classroom. Live lessons will be conducted twice a week. Please plan for and encourage students to log into these sessions, as they are very beneficial to continuing student learning. </a:t>
            </a:r>
            <a:endParaRPr sz="1800"/>
          </a:p>
          <a:p>
            <a:pPr marL="0" lvl="0" indent="0" algn="l" rtl="0">
              <a:lnSpc>
                <a:spcPct val="120000"/>
              </a:lnSpc>
              <a:spcBef>
                <a:spcPts val="0"/>
              </a:spcBef>
              <a:spcAft>
                <a:spcPts val="0"/>
              </a:spcAft>
              <a:buSzPts val="3200"/>
              <a:buNone/>
            </a:pPr>
            <a:endParaRPr sz="1800"/>
          </a:p>
        </p:txBody>
      </p:sp>
      <p:sp>
        <p:nvSpPr>
          <p:cNvPr id="189" name="Google Shape;189;p7"/>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Whatley</a:t>
            </a:r>
            <a:endParaRPr>
              <a:latin typeface="Impact"/>
              <a:ea typeface="Impact"/>
              <a:cs typeface="Impact"/>
              <a:sym typeface="Impac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a:spLocks noGrp="1"/>
          </p:cNvSpPr>
          <p:nvPr>
            <p:ph type="title"/>
          </p:nvPr>
        </p:nvSpPr>
        <p:spPr>
          <a:xfrm>
            <a:off x="684725" y="134400"/>
            <a:ext cx="10396800" cy="73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n-US"/>
              <a:t>3</a:t>
            </a:r>
            <a:r>
              <a:rPr lang="en-US" baseline="30000"/>
              <a:t>RD</a:t>
            </a:r>
            <a:r>
              <a:rPr lang="en-US"/>
              <a:t> GRADE EXPECTATIONS</a:t>
            </a:r>
            <a:endParaRPr/>
          </a:p>
        </p:txBody>
      </p:sp>
      <p:sp>
        <p:nvSpPr>
          <p:cNvPr id="195" name="Google Shape;195;p8"/>
          <p:cNvSpPr txBox="1">
            <a:spLocks noGrp="1"/>
          </p:cNvSpPr>
          <p:nvPr>
            <p:ph type="body" idx="1"/>
          </p:nvPr>
        </p:nvSpPr>
        <p:spPr>
          <a:xfrm>
            <a:off x="152025" y="1375100"/>
            <a:ext cx="11514300" cy="435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3200"/>
              <a:buNone/>
            </a:pPr>
            <a:endParaRPr sz="1400"/>
          </a:p>
          <a:p>
            <a:pPr marL="0" lvl="0" indent="0" algn="l" rtl="0">
              <a:spcBef>
                <a:spcPts val="0"/>
              </a:spcBef>
              <a:spcAft>
                <a:spcPts val="0"/>
              </a:spcAft>
              <a:buSzPts val="3200"/>
              <a:buNone/>
            </a:pPr>
            <a:r>
              <a:rPr lang="en-US" sz="1700"/>
              <a:t>Students are expected to do the following during Digital Learning:</a:t>
            </a:r>
            <a:endParaRPr sz="1700"/>
          </a:p>
          <a:p>
            <a:pPr marL="0" lvl="0" indent="0" algn="l" rtl="0">
              <a:spcBef>
                <a:spcPts val="0"/>
              </a:spcBef>
              <a:spcAft>
                <a:spcPts val="0"/>
              </a:spcAft>
              <a:buSzPts val="3200"/>
              <a:buNone/>
            </a:pPr>
            <a:endParaRPr sz="1400"/>
          </a:p>
          <a:p>
            <a:pPr marL="0" lvl="0" indent="0" algn="l" rtl="0">
              <a:spcBef>
                <a:spcPts val="0"/>
              </a:spcBef>
              <a:spcAft>
                <a:spcPts val="0"/>
              </a:spcAft>
              <a:buSzPts val="3200"/>
              <a:buNone/>
            </a:pPr>
            <a:r>
              <a:rPr lang="en-US" sz="1800"/>
              <a:t>Students are expected to log on Google classroom DAILY to complete assignments in Reading/ELA, Mathematics, Science and Social Studies.  </a:t>
            </a:r>
            <a:endParaRPr sz="1800"/>
          </a:p>
          <a:p>
            <a:pPr marL="0" lvl="0" indent="0" algn="l" rtl="0">
              <a:spcBef>
                <a:spcPts val="0"/>
              </a:spcBef>
              <a:spcAft>
                <a:spcPts val="0"/>
              </a:spcAft>
              <a:buSzPts val="3200"/>
              <a:buNone/>
            </a:pPr>
            <a:endParaRPr sz="1800"/>
          </a:p>
          <a:p>
            <a:pPr marL="0" lvl="0" indent="0" algn="l" rtl="0">
              <a:spcBef>
                <a:spcPts val="0"/>
              </a:spcBef>
              <a:spcAft>
                <a:spcPts val="0"/>
              </a:spcAft>
              <a:buSzPts val="3200"/>
              <a:buNone/>
            </a:pPr>
            <a:r>
              <a:rPr lang="en-US" sz="1800"/>
              <a:t>Digital Learning: </a:t>
            </a:r>
            <a:r>
              <a:rPr lang="en-US"/>
              <a:t>All assignments will be uploaded into the Google Classroom platform daily.  </a:t>
            </a:r>
            <a:endParaRPr/>
          </a:p>
          <a:p>
            <a:pPr marL="0" lvl="0" indent="0" algn="l" rtl="0">
              <a:spcBef>
                <a:spcPts val="0"/>
              </a:spcBef>
              <a:spcAft>
                <a:spcPts val="0"/>
              </a:spcAft>
              <a:buSzPts val="3200"/>
              <a:buNone/>
            </a:pPr>
            <a:r>
              <a:rPr lang="en-US"/>
              <a:t>Students are expected to log on Monday-Friday to attend daily live sessions.  </a:t>
            </a:r>
            <a:r>
              <a:rPr lang="en-US" sz="1800"/>
              <a:t> </a:t>
            </a:r>
            <a:r>
              <a:rPr lang="en-US"/>
              <a:t>Live Sessions will include “direct instruction” (which could include reading a document or reviewing a website, watching a video created by the teacher or from some other source</a:t>
            </a:r>
            <a:r>
              <a:rPr lang="en-US" sz="1800"/>
              <a:t>.  Please plan for and encourage students to log into these sessions, as they are very beneficial to continuing student learning. </a:t>
            </a:r>
            <a:endParaRPr sz="1800"/>
          </a:p>
          <a:p>
            <a:pPr marL="0" lvl="0" indent="0" algn="l" rtl="0">
              <a:spcBef>
                <a:spcPts val="0"/>
              </a:spcBef>
              <a:spcAft>
                <a:spcPts val="0"/>
              </a:spcAft>
              <a:buSzPts val="3200"/>
              <a:buNone/>
            </a:pPr>
            <a:endParaRPr sz="1800"/>
          </a:p>
          <a:p>
            <a:pPr marL="0" lvl="0" indent="0" algn="l" rtl="0">
              <a:spcBef>
                <a:spcPts val="0"/>
              </a:spcBef>
              <a:spcAft>
                <a:spcPts val="0"/>
              </a:spcAft>
              <a:buSzPts val="3200"/>
              <a:buNone/>
            </a:pPr>
            <a:r>
              <a:rPr lang="en-US" sz="1800"/>
              <a:t>In addition, students should be completing 45 minutes of iReady Reading and iReady Math lessons per week to reinforce these critical skills.  Continuation of iReady is critical because it provides students with standards based learning tailored to their individual strengths and weaknesses. . </a:t>
            </a:r>
            <a:endParaRPr sz="1800"/>
          </a:p>
          <a:p>
            <a:pPr marL="0" lvl="0" indent="0" algn="l" rtl="0">
              <a:spcBef>
                <a:spcPts val="0"/>
              </a:spcBef>
              <a:spcAft>
                <a:spcPts val="0"/>
              </a:spcAft>
              <a:buSzPts val="3200"/>
              <a:buNone/>
            </a:pPr>
            <a:endParaRPr sz="1800"/>
          </a:p>
          <a:p>
            <a:pPr marL="228600" lvl="0" indent="-25400" algn="l" rtl="0">
              <a:lnSpc>
                <a:spcPct val="120000"/>
              </a:lnSpc>
              <a:spcBef>
                <a:spcPts val="0"/>
              </a:spcBef>
              <a:spcAft>
                <a:spcPts val="0"/>
              </a:spcAft>
              <a:buSzPts val="3200"/>
              <a:buNone/>
            </a:pPr>
            <a:endParaRPr/>
          </a:p>
        </p:txBody>
      </p:sp>
      <p:sp>
        <p:nvSpPr>
          <p:cNvPr id="196" name="Google Shape;196;p8"/>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Brice</a:t>
            </a:r>
            <a:endParaRPr>
              <a:latin typeface="Impact"/>
              <a:ea typeface="Impact"/>
              <a:cs typeface="Impact"/>
              <a:sym typeface="Impac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685800" y="685800"/>
            <a:ext cx="10396800" cy="962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n-US"/>
              <a:t>4</a:t>
            </a:r>
            <a:r>
              <a:rPr lang="en-US" baseline="30000"/>
              <a:t>TH</a:t>
            </a:r>
            <a:r>
              <a:rPr lang="en-US"/>
              <a:t> GRADE EXPECTATIONS</a:t>
            </a:r>
            <a:endParaRPr/>
          </a:p>
        </p:txBody>
      </p:sp>
      <p:sp>
        <p:nvSpPr>
          <p:cNvPr id="202" name="Google Shape;202;p9"/>
          <p:cNvSpPr txBox="1">
            <a:spLocks noGrp="1"/>
          </p:cNvSpPr>
          <p:nvPr>
            <p:ph type="body" idx="1"/>
          </p:nvPr>
        </p:nvSpPr>
        <p:spPr>
          <a:xfrm>
            <a:off x="81375" y="1260450"/>
            <a:ext cx="11612100" cy="5028900"/>
          </a:xfrm>
          <a:prstGeom prst="rect">
            <a:avLst/>
          </a:prstGeom>
          <a:noFill/>
          <a:ln>
            <a:noFill/>
          </a:ln>
        </p:spPr>
        <p:txBody>
          <a:bodyPr spcFirstLastPara="1" wrap="square" lIns="91425" tIns="45700" rIns="91425" bIns="45700" anchor="ctr" anchorCtr="0">
            <a:noAutofit/>
          </a:bodyPr>
          <a:lstStyle/>
          <a:p>
            <a:pPr marL="0" lvl="0" indent="0" algn="l" rtl="0">
              <a:lnSpc>
                <a:spcPct val="120000"/>
              </a:lnSpc>
              <a:spcBef>
                <a:spcPts val="0"/>
              </a:spcBef>
              <a:spcAft>
                <a:spcPts val="0"/>
              </a:spcAft>
              <a:buSzPts val="3200"/>
              <a:buNone/>
            </a:pPr>
            <a:r>
              <a:rPr lang="en-US"/>
              <a:t>Digital Learning Expectations:</a:t>
            </a:r>
            <a:endParaRPr/>
          </a:p>
          <a:p>
            <a:pPr marL="0" lvl="0" indent="0" algn="l" rtl="0">
              <a:lnSpc>
                <a:spcPct val="120000"/>
              </a:lnSpc>
              <a:spcBef>
                <a:spcPts val="0"/>
              </a:spcBef>
              <a:spcAft>
                <a:spcPts val="0"/>
              </a:spcAft>
              <a:buSzPts val="3200"/>
              <a:buNone/>
            </a:pPr>
            <a:endParaRPr/>
          </a:p>
          <a:p>
            <a:pPr marL="0" lvl="0" indent="0" algn="l" rtl="0">
              <a:lnSpc>
                <a:spcPct val="120000"/>
              </a:lnSpc>
              <a:spcBef>
                <a:spcPts val="0"/>
              </a:spcBef>
              <a:spcAft>
                <a:spcPts val="0"/>
              </a:spcAft>
              <a:buSzPts val="3200"/>
              <a:buNone/>
            </a:pPr>
            <a:r>
              <a:rPr lang="en-US"/>
              <a:t>All assignments will be uploaded into the Google Classroom platform daily.  </a:t>
            </a:r>
            <a:endParaRPr/>
          </a:p>
          <a:p>
            <a:pPr marL="0" lvl="0" indent="0" algn="l" rtl="0">
              <a:lnSpc>
                <a:spcPct val="120000"/>
              </a:lnSpc>
              <a:spcBef>
                <a:spcPts val="0"/>
              </a:spcBef>
              <a:spcAft>
                <a:spcPts val="0"/>
              </a:spcAft>
              <a:buSzPts val="3200"/>
              <a:buNone/>
            </a:pPr>
            <a:r>
              <a:rPr lang="en-US"/>
              <a:t>Students are expected to log on Monday-Friday to attend daily live sessions.</a:t>
            </a:r>
            <a:endParaRPr/>
          </a:p>
          <a:p>
            <a:pPr marL="0" lvl="0" indent="0" algn="l" rtl="0">
              <a:lnSpc>
                <a:spcPct val="120000"/>
              </a:lnSpc>
              <a:spcBef>
                <a:spcPts val="0"/>
              </a:spcBef>
              <a:spcAft>
                <a:spcPts val="0"/>
              </a:spcAft>
              <a:buSzPts val="3200"/>
              <a:buNone/>
            </a:pPr>
            <a:endParaRPr/>
          </a:p>
          <a:p>
            <a:pPr marL="0" lvl="0" indent="0" algn="l" rtl="0">
              <a:lnSpc>
                <a:spcPct val="120000"/>
              </a:lnSpc>
              <a:spcBef>
                <a:spcPts val="0"/>
              </a:spcBef>
              <a:spcAft>
                <a:spcPts val="0"/>
              </a:spcAft>
              <a:buSzPts val="3200"/>
              <a:buNone/>
            </a:pPr>
            <a:r>
              <a:rPr lang="en-US" sz="1800"/>
              <a:t>***Ms. Taylor &amp; Ms. Muhummad hold live sessions on Monday/Wednesday(check your child’s Google Classroom)</a:t>
            </a:r>
            <a:endParaRPr sz="1800"/>
          </a:p>
          <a:p>
            <a:pPr marL="0" lvl="0" indent="0" algn="l" rtl="0">
              <a:lnSpc>
                <a:spcPct val="120000"/>
              </a:lnSpc>
              <a:spcBef>
                <a:spcPts val="0"/>
              </a:spcBef>
              <a:spcAft>
                <a:spcPts val="0"/>
              </a:spcAft>
              <a:buSzPts val="3200"/>
              <a:buNone/>
            </a:pPr>
            <a:r>
              <a:rPr lang="en-US" sz="1800"/>
              <a:t>***Mrs. Cleveland &amp; Mrs. Collins hold live sessions on Tuesday/Thursday(check your child’s Google Classroom)</a:t>
            </a:r>
            <a:endParaRPr sz="1800"/>
          </a:p>
          <a:p>
            <a:pPr marL="0" lvl="0" indent="0" algn="l" rtl="0">
              <a:lnSpc>
                <a:spcPct val="120000"/>
              </a:lnSpc>
              <a:spcBef>
                <a:spcPts val="0"/>
              </a:spcBef>
              <a:spcAft>
                <a:spcPts val="0"/>
              </a:spcAft>
              <a:buSzPts val="3200"/>
              <a:buNone/>
            </a:pPr>
            <a:endParaRPr sz="1600"/>
          </a:p>
          <a:p>
            <a:pPr marL="0" lvl="0" indent="0" algn="l" rtl="0">
              <a:lnSpc>
                <a:spcPct val="120000"/>
              </a:lnSpc>
              <a:spcBef>
                <a:spcPts val="0"/>
              </a:spcBef>
              <a:spcAft>
                <a:spcPts val="0"/>
              </a:spcAft>
              <a:buSzPts val="3200"/>
              <a:buNone/>
            </a:pPr>
            <a:r>
              <a:rPr lang="en-US" sz="1800"/>
              <a:t>Live Sessions will include “direct instruction” (which could include reading a document or reviewing a website, watching a video created by the teacher or from some other source, etc.)</a:t>
            </a:r>
            <a:endParaRPr sz="1800"/>
          </a:p>
          <a:p>
            <a:pPr marL="0" lvl="0" indent="0" algn="l" rtl="0">
              <a:lnSpc>
                <a:spcPct val="120000"/>
              </a:lnSpc>
              <a:spcBef>
                <a:spcPts val="0"/>
              </a:spcBef>
              <a:spcAft>
                <a:spcPts val="0"/>
              </a:spcAft>
              <a:buSzPts val="3200"/>
              <a:buNone/>
            </a:pPr>
            <a:r>
              <a:rPr lang="en-US" sz="1800"/>
              <a:t>Teachers are available througout the day via Class Dojo and email for any questions/concerns.</a:t>
            </a:r>
            <a:endParaRPr sz="1800"/>
          </a:p>
          <a:p>
            <a:pPr marL="0" lvl="0" indent="0" algn="l" rtl="0">
              <a:lnSpc>
                <a:spcPct val="120000"/>
              </a:lnSpc>
              <a:spcBef>
                <a:spcPts val="0"/>
              </a:spcBef>
              <a:spcAft>
                <a:spcPts val="0"/>
              </a:spcAft>
              <a:buSzPts val="3200"/>
              <a:buNone/>
            </a:pPr>
            <a:r>
              <a:rPr lang="en-US" sz="1800"/>
              <a:t>Students are still expected to do 45 mins of math and readig iReady per week.</a:t>
            </a:r>
            <a:endParaRPr sz="1800"/>
          </a:p>
        </p:txBody>
      </p:sp>
      <p:sp>
        <p:nvSpPr>
          <p:cNvPr id="203" name="Google Shape;203;p9"/>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Collins</a:t>
            </a:r>
            <a:endParaRPr>
              <a:latin typeface="Impact"/>
              <a:ea typeface="Impact"/>
              <a:cs typeface="Impact"/>
              <a:sym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en-US"/>
              <a:t>5</a:t>
            </a:r>
            <a:r>
              <a:rPr lang="en-US" baseline="30000"/>
              <a:t>TH</a:t>
            </a:r>
            <a:r>
              <a:rPr lang="en-US"/>
              <a:t> GRADE EXPECTATIONS</a:t>
            </a:r>
            <a:endParaRPr/>
          </a:p>
        </p:txBody>
      </p:sp>
      <p:sp>
        <p:nvSpPr>
          <p:cNvPr id="209" name="Google Shape;209;p10"/>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p>
            <a:pPr marL="203200" lvl="0" indent="0" algn="l" rtl="0">
              <a:spcBef>
                <a:spcPts val="0"/>
              </a:spcBef>
              <a:spcAft>
                <a:spcPts val="0"/>
              </a:spcAft>
              <a:buClr>
                <a:schemeClr val="dk1"/>
              </a:buClr>
              <a:buSzPts val="3200"/>
              <a:buFont typeface="Arial"/>
              <a:buNone/>
            </a:pPr>
            <a:r>
              <a:rPr lang="en-US"/>
              <a:t>Students are expected to do the following during Digital Learning: </a:t>
            </a:r>
            <a:endParaRPr/>
          </a:p>
          <a:p>
            <a:pPr marL="203200" lvl="0" indent="0" algn="l" rtl="0">
              <a:spcBef>
                <a:spcPts val="0"/>
              </a:spcBef>
              <a:spcAft>
                <a:spcPts val="0"/>
              </a:spcAft>
              <a:buClr>
                <a:schemeClr val="dk1"/>
              </a:buClr>
              <a:buSzPts val="3200"/>
              <a:buFont typeface="Arial"/>
              <a:buNone/>
            </a:pPr>
            <a:endParaRPr/>
          </a:p>
          <a:p>
            <a:pPr marL="203200" lvl="0" indent="0" algn="l" rtl="0">
              <a:spcBef>
                <a:spcPts val="0"/>
              </a:spcBef>
              <a:spcAft>
                <a:spcPts val="0"/>
              </a:spcAft>
              <a:buClr>
                <a:schemeClr val="dk1"/>
              </a:buClr>
              <a:buSzPts val="3200"/>
              <a:buFont typeface="Arial"/>
              <a:buNone/>
            </a:pPr>
            <a:r>
              <a:rPr lang="en-US"/>
              <a:t>-Log on to Google Classroom DAILY to complete assignments from ALL TEACHERS including EIP teachers</a:t>
            </a:r>
            <a:endParaRPr/>
          </a:p>
          <a:p>
            <a:pPr marL="203200" lvl="0" indent="0" algn="l" rtl="0">
              <a:spcBef>
                <a:spcPts val="0"/>
              </a:spcBef>
              <a:spcAft>
                <a:spcPts val="0"/>
              </a:spcAft>
              <a:buClr>
                <a:schemeClr val="dk1"/>
              </a:buClr>
              <a:buSzPts val="3200"/>
              <a:buFont typeface="Arial"/>
              <a:buNone/>
            </a:pPr>
            <a:r>
              <a:rPr lang="en-US"/>
              <a:t>	→ assignments are online and in their content area textbooks</a:t>
            </a:r>
            <a:endParaRPr/>
          </a:p>
          <a:p>
            <a:pPr marL="203200" lvl="0" indent="0" algn="l" rtl="0">
              <a:spcBef>
                <a:spcPts val="0"/>
              </a:spcBef>
              <a:spcAft>
                <a:spcPts val="0"/>
              </a:spcAft>
              <a:buClr>
                <a:schemeClr val="dk1"/>
              </a:buClr>
              <a:buSzPts val="3200"/>
              <a:buFont typeface="Arial"/>
              <a:buNone/>
            </a:pPr>
            <a:r>
              <a:rPr lang="en-US"/>
              <a:t>      → complete 45 minutes of iReady Reading and 45 minutes of iReady Math WEEKLY</a:t>
            </a:r>
            <a:endParaRPr/>
          </a:p>
          <a:p>
            <a:pPr marL="203200" lvl="0" indent="0" algn="l" rtl="0">
              <a:spcBef>
                <a:spcPts val="0"/>
              </a:spcBef>
              <a:spcAft>
                <a:spcPts val="0"/>
              </a:spcAft>
              <a:buClr>
                <a:schemeClr val="dk1"/>
              </a:buClr>
              <a:buSzPts val="3200"/>
              <a:buFont typeface="Arial"/>
              <a:buNone/>
            </a:pPr>
            <a:r>
              <a:rPr lang="en-US"/>
              <a:t>-Answer the Question of the Day in their Home Room Classroom</a:t>
            </a:r>
            <a:endParaRPr/>
          </a:p>
          <a:p>
            <a:pPr marL="203200" lvl="0" indent="0" algn="l" rtl="0">
              <a:spcBef>
                <a:spcPts val="0"/>
              </a:spcBef>
              <a:spcAft>
                <a:spcPts val="0"/>
              </a:spcAft>
              <a:buSzPts val="3200"/>
              <a:buNone/>
            </a:pPr>
            <a:r>
              <a:rPr lang="en-US"/>
              <a:t>-Attend Live Lessons from teachers, lessons are held from 10:30am -11:30am Tuesday-Thursday</a:t>
            </a:r>
            <a:endParaRPr/>
          </a:p>
          <a:p>
            <a:pPr marL="203200" lvl="0" indent="254000" algn="l" rtl="0">
              <a:spcBef>
                <a:spcPts val="0"/>
              </a:spcBef>
              <a:spcAft>
                <a:spcPts val="0"/>
              </a:spcAft>
              <a:buClr>
                <a:schemeClr val="dk1"/>
              </a:buClr>
              <a:buSzPts val="3200"/>
              <a:buFont typeface="Arial"/>
              <a:buNone/>
            </a:pPr>
            <a:r>
              <a:rPr lang="en-US"/>
              <a:t>(Lessons for Mrs. Egorugwu’s class are held everyday) </a:t>
            </a:r>
            <a:endParaRPr/>
          </a:p>
          <a:p>
            <a:pPr marL="203200" lvl="0" indent="0" algn="l" rtl="0">
              <a:spcBef>
                <a:spcPts val="0"/>
              </a:spcBef>
              <a:spcAft>
                <a:spcPts val="0"/>
              </a:spcAft>
              <a:buClr>
                <a:schemeClr val="dk1"/>
              </a:buClr>
              <a:buSzPts val="3200"/>
              <a:buFont typeface="Arial"/>
              <a:buNone/>
            </a:pPr>
            <a:r>
              <a:rPr lang="en-US"/>
              <a:t>-Email teachers with any questions</a:t>
            </a:r>
            <a:endParaRPr/>
          </a:p>
          <a:p>
            <a:pPr marL="203200" lvl="0" indent="0" algn="l" rtl="0">
              <a:spcBef>
                <a:spcPts val="0"/>
              </a:spcBef>
              <a:spcAft>
                <a:spcPts val="0"/>
              </a:spcAft>
              <a:buClr>
                <a:schemeClr val="dk1"/>
              </a:buClr>
              <a:buSzPts val="3200"/>
              <a:buFont typeface="Arial"/>
              <a:buNone/>
            </a:pPr>
            <a:r>
              <a:rPr lang="en-US"/>
              <a:t>-Maintain Husky Pride on Google Classroom as they comment on the platform </a:t>
            </a:r>
            <a:endParaRPr/>
          </a:p>
        </p:txBody>
      </p:sp>
      <p:sp>
        <p:nvSpPr>
          <p:cNvPr id="210" name="Google Shape;210;p10"/>
          <p:cNvSpPr txBox="1"/>
          <p:nvPr/>
        </p:nvSpPr>
        <p:spPr>
          <a:xfrm>
            <a:off x="10685725" y="5980825"/>
            <a:ext cx="1089900" cy="5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Impact"/>
                <a:ea typeface="Impact"/>
                <a:cs typeface="Impact"/>
                <a:sym typeface="Impact"/>
              </a:rPr>
              <a:t>Herrington</a:t>
            </a:r>
            <a:endParaRPr>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2314</Words>
  <Application>Microsoft Office PowerPoint</Application>
  <PresentationFormat>Custom</PresentationFormat>
  <Paragraphs>237</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Georgia</vt:lpstr>
      <vt:lpstr>Impact</vt:lpstr>
      <vt:lpstr>Abril Fatface</vt:lpstr>
      <vt:lpstr>Roboto</vt:lpstr>
      <vt:lpstr>Comic Sans MS</vt:lpstr>
      <vt:lpstr>Main Event</vt:lpstr>
      <vt:lpstr>PARENT INFORMATIONAL FORUM</vt:lpstr>
      <vt:lpstr>PURPOSE &amp; FORMAT</vt:lpstr>
      <vt:lpstr>AGENDA AT A GLANCE</vt:lpstr>
      <vt:lpstr>PRE-K &amp; KINDERGARTEN EXPECTATIONS</vt:lpstr>
      <vt:lpstr>1ST GRADE EXPECTATIONS</vt:lpstr>
      <vt:lpstr>2ND GRADE EXPECTATIONS</vt:lpstr>
      <vt:lpstr>3RD GRADE EXPECTATIONS</vt:lpstr>
      <vt:lpstr>4TH GRADE EXPECTATIONS</vt:lpstr>
      <vt:lpstr>5TH GRADE EXPECTATIONS</vt:lpstr>
      <vt:lpstr>GIFTED Expectations </vt:lpstr>
      <vt:lpstr>ESOL Expectations</vt:lpstr>
      <vt:lpstr>DES EXPECTATIONS</vt:lpstr>
      <vt:lpstr>DES Expectations</vt:lpstr>
      <vt:lpstr>PARENTS’ ROLE</vt:lpstr>
      <vt:lpstr>PowerPoint Presentation</vt:lpstr>
      <vt:lpstr>ACADEMIC RESOURCES</vt:lpstr>
      <vt:lpstr>COUNSELING RESOURCES</vt:lpstr>
      <vt:lpstr>COUNSELING RESOURCES</vt:lpstr>
      <vt:lpstr>COUNSELING RESOURCES</vt:lpstr>
      <vt:lpstr>Watch Alert: Behaviors to look for</vt:lpstr>
      <vt:lpstr>How to Support</vt:lpstr>
      <vt:lpstr>SOCIAL SERVICES DEPARTMENT</vt:lpstr>
      <vt:lpstr>SOCIAL SERVICES NEEDS ASSESSMENT</vt:lpstr>
      <vt:lpstr>PANDEMIC AND YOUR FAMILY  </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INFORMATIONAL FORUM</dc:title>
  <dc:creator>Tate, Schmekia M</dc:creator>
  <cp:lastModifiedBy>Najah</cp:lastModifiedBy>
  <cp:revision>1</cp:revision>
  <dcterms:created xsi:type="dcterms:W3CDTF">2020-03-24T19:01:18Z</dcterms:created>
  <dcterms:modified xsi:type="dcterms:W3CDTF">2020-04-01T17:34:00Z</dcterms:modified>
</cp:coreProperties>
</file>